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5" r:id="rId12"/>
    <p:sldId id="277" r:id="rId13"/>
    <p:sldId id="278" r:id="rId14"/>
    <p:sldId id="279" r:id="rId15"/>
    <p:sldId id="282" r:id="rId16"/>
    <p:sldId id="281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83" r:id="rId28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Прогнозирование </a:t>
            </a: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временных </a:t>
            </a: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Постановка задачи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7692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Прогнозирование - это процесс предсказания будущих значений переменных на основе анализа их прошлого поведения и текущего состояния. Это важнейший инструмент в экономике, финансах, метеорологии, управлении производством и многих других областях.</a:t>
            </a:r>
          </a:p>
          <a:p>
            <a:pPr>
              <a:lnSpc>
                <a:spcPct val="150000"/>
              </a:lnSpc>
            </a:pPr>
            <a:r>
              <a:rPr lang="ru-RU" dirty="0"/>
              <a:t>Основные типы прогнозирования: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Качественное прогнозирование - основано на экспертных оценках, интуиции, мнениях (например, метод </a:t>
            </a:r>
            <a:r>
              <a:rPr lang="ru-RU" dirty="0" err="1"/>
              <a:t>Дельфи</a:t>
            </a:r>
            <a:r>
              <a:rPr lang="ru-RU" dirty="0"/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Количественное прогнозирование - использует математические модели и исторические данные: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Методы временных рядов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Причинно-следственные </a:t>
            </a:r>
            <a:r>
              <a:rPr lang="ru-RU" dirty="0"/>
              <a:t>модели</a:t>
            </a:r>
          </a:p>
        </p:txBody>
      </p:sp>
    </p:spTree>
    <p:extLst>
      <p:ext uri="{BB962C8B-B14F-4D97-AF65-F5344CB8AC3E}">
        <p14:creationId xmlns:p14="http://schemas.microsoft.com/office/powerpoint/2010/main" val="458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Постановка задачи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b="1" dirty="0"/>
                  <a:t>Временной ряд</a:t>
                </a:r>
                <a:r>
                  <a:rPr lang="ru-RU" dirty="0"/>
                  <a:t> - это последовательность измерений какой-либо переменной, упорядоченная во времени.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dirty="0"/>
                  <a:t>Компоненты временного ряда: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b="1" dirty="0"/>
                  <a:t>Тренд (T)</a:t>
                </a:r>
                <a:r>
                  <a:rPr lang="ru-RU" dirty="0"/>
                  <a:t> - долгосрочная тенденция изменения (рост, снижение или стагнация)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b="1" dirty="0"/>
                  <a:t>Сезонность (S)</a:t>
                </a:r>
                <a:r>
                  <a:rPr lang="ru-RU" dirty="0"/>
                  <a:t> - регулярные колебания с фиксированным периодом (день, неделя, год)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b="1" dirty="0"/>
                  <a:t>Цикличность (C)</a:t>
                </a:r>
                <a:r>
                  <a:rPr lang="ru-RU" dirty="0"/>
                  <a:t> - долгосрочные колебания без строгой периодичности (экономические циклы)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b="1" dirty="0"/>
                  <a:t>Случайная составляющая (ε)</a:t>
                </a:r>
                <a:r>
                  <a:rPr lang="ru-RU" dirty="0"/>
                  <a:t> - несистематические колебания, шум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dirty="0"/>
                  <a:t>Модели временных рядов могут быть:</a:t>
                </a:r>
              </a:p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dirty="0"/>
                  <a:t>Аддитивными: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𝑌</m:t>
                    </m:r>
                    <m:r>
                      <a:rPr lang="ru-RU" i="1" dirty="0" smtClean="0">
                        <a:latin typeface="Cambria Math"/>
                      </a:rPr>
                      <m:t> = </m:t>
                    </m:r>
                    <m:r>
                      <a:rPr lang="ru-RU" i="1" dirty="0" smtClean="0">
                        <a:latin typeface="Cambria Math"/>
                      </a:rPr>
                      <m:t>𝑇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𝑆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𝐶</m:t>
                    </m:r>
                    <m:r>
                      <a:rPr lang="ru-RU" i="1" dirty="0" smtClean="0">
                        <a:latin typeface="Cambria Math"/>
                      </a:rPr>
                      <m:t> + </m:t>
                    </m:r>
                    <m:r>
                      <a:rPr lang="ru-RU" i="1" dirty="0" smtClean="0">
                        <a:latin typeface="Cambria Math"/>
                      </a:rPr>
                      <m:t>𝜀</m:t>
                    </m:r>
                  </m:oMath>
                </a14:m>
                <a:endParaRPr lang="ru-RU" dirty="0"/>
              </a:p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dirty="0"/>
                  <a:t>Мультипликативными: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𝑌</m:t>
                    </m:r>
                    <m:r>
                      <a:rPr lang="ru-RU" i="1" dirty="0" smtClean="0">
                        <a:latin typeface="Cambria Math"/>
                      </a:rPr>
                      <m:t> = </m:t>
                    </m:r>
                    <m:r>
                      <a:rPr lang="ru-RU" i="1" dirty="0" smtClean="0">
                        <a:latin typeface="Cambria Math"/>
                      </a:rPr>
                      <m:t>𝑇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𝑆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𝐶</m:t>
                    </m:r>
                    <m:r>
                      <a:rPr lang="ru-RU" i="1" dirty="0" smtClean="0">
                        <a:latin typeface="Cambria Math"/>
                      </a:rPr>
                      <m:t> × </m:t>
                    </m:r>
                    <m:r>
                      <a:rPr lang="ru-RU" i="1" dirty="0" smtClean="0">
                        <a:latin typeface="Cambria Math"/>
                      </a:rPr>
                      <m:t>𝜀</m:t>
                    </m:r>
                  </m:oMath>
                </a14:m>
                <a:endParaRPr lang="ru-RU" dirty="0"/>
              </a:p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Смешанными</a:t>
                </a:r>
                <a:endParaRPr lang="ru-RU" dirty="0"/>
              </a:p>
            </p:txBody>
          </p:sp>
        </mc:Choice>
        <mc:Fallback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504" r="-567" b="-16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0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Модели временных рядов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r>
                  <a:rPr lang="ru-RU" b="1" dirty="0" smtClean="0"/>
                  <a:t>1. Простое </a:t>
                </a:r>
                <a:r>
                  <a:rPr lang="ru-RU" b="1" dirty="0"/>
                  <a:t>экспоненциальное сглаживание (</a:t>
                </a:r>
                <a:r>
                  <a:rPr lang="en-US" b="1" dirty="0"/>
                  <a:t>SES):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Ŷ(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 smtClean="0">
                          <a:latin typeface="Cambria Math"/>
                        </a:rPr>
                        <m:t>+1) 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(1−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)Ŷ(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ru-RU" dirty="0"/>
                  <a:t>где </a:t>
                </a:r>
                <a:r>
                  <a:rPr lang="el-GR" dirty="0"/>
                  <a:t>α - </a:t>
                </a:r>
                <a:r>
                  <a:rPr lang="ru-RU" dirty="0"/>
                  <a:t>параметр сглаживания (0 &lt; </a:t>
                </a:r>
                <a:r>
                  <a:rPr lang="el-GR" dirty="0"/>
                  <a:t>α &lt; 1)</a:t>
                </a:r>
              </a:p>
              <a:p>
                <a:pPr/>
                <a:r>
                  <a:rPr lang="ru-RU" b="1" dirty="0" smtClean="0"/>
                  <a:t>2. Метод </a:t>
                </a:r>
                <a:r>
                  <a:rPr lang="ru-RU" b="1" dirty="0" err="1"/>
                  <a:t>Хольта</a:t>
                </a:r>
                <a:r>
                  <a:rPr lang="ru-RU" b="1" dirty="0"/>
                  <a:t> (двойное экспоненциальное сглаживание):</a:t>
                </a:r>
                <a:r>
                  <a:rPr lang="ru-RU" dirty="0"/>
                  <a:t/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Уровень: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1−</m:t>
                          </m:r>
                          <m:r>
                            <a:rPr lang="el-GR" i="1" dirty="0">
                              <a:latin typeface="Cambria Math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l-GR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 dirty="0">
                              <a:latin typeface="Cambria Math"/>
                            </a:rPr>
                            <m:t>+ </m:t>
                          </m:r>
                          <m:r>
                            <a:rPr lang="en-US" i="1" dirty="0">
                              <a:latin typeface="Cambria Math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ru-RU" i="1" dirty="0">
                          <a:latin typeface="Cambria Math"/>
                        </a:rPr>
                        <m:t>Тренд: 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= 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l-GR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 dirty="0">
                              <a:latin typeface="Cambria Math"/>
                            </a:rPr>
                            <m:t>−</m:t>
                          </m:r>
                          <m:r>
                            <a:rPr lang="en-US" i="1" dirty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i="1" dirty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1−</m:t>
                          </m:r>
                          <m:r>
                            <a:rPr lang="el-GR" i="1" dirty="0">
                              <a:latin typeface="Cambria Math"/>
                            </a:rPr>
                            <m:t>𝛽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𝑡</m:t>
                          </m:r>
                          <m:r>
                            <a:rPr lang="en-US" i="1" dirty="0">
                              <a:latin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ru-RU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>
                          <a:latin typeface="Cambria Math"/>
                        </a:rPr>
                        <m:t>Прогноз: </m:t>
                      </m:r>
                      <m:r>
                        <a:rPr lang="en-US" i="1" dirty="0">
                          <a:latin typeface="Cambria Math"/>
                        </a:rPr>
                        <m:t>Ŷ(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n-US" i="1" dirty="0" err="1">
                          <a:latin typeface="Cambria Math"/>
                        </a:rPr>
                        <m:t>𝑘𝑇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 smtClean="0"/>
              </a:p>
              <a:p>
                <a:pPr/>
                <a:r>
                  <a:rPr lang="ru-RU" b="1" dirty="0" smtClean="0"/>
                  <a:t>3. Метод </a:t>
                </a:r>
                <a:r>
                  <a:rPr lang="ru-RU" b="1" dirty="0" err="1" smtClean="0"/>
                  <a:t>Хольта-Винтерса</a:t>
                </a:r>
                <a:r>
                  <a:rPr lang="ru-RU" b="1" dirty="0" smtClean="0"/>
                  <a:t> (тройное экспоненциальное сглаживание):</a:t>
                </a:r>
                <a:r>
                  <a:rPr lang="ru-RU" dirty="0"/>
                  <a:t/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Уровень: 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)/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𝑠</m:t>
                      </m:r>
                      <m:r>
                        <a:rPr lang="en-US" i="1" dirty="0">
                          <a:latin typeface="Cambria Math"/>
                        </a:rPr>
                        <m:t>)) + (1−</m:t>
                      </m:r>
                      <m:r>
                        <a:rPr lang="el-GR" i="1" dirty="0">
                          <a:latin typeface="Cambria Math"/>
                        </a:rPr>
                        <m:t>𝛼</m:t>
                      </m:r>
                      <m:r>
                        <a:rPr lang="el-GR" i="1" dirty="0">
                          <a:latin typeface="Cambria Math"/>
                        </a:rPr>
                        <m:t>)(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−1)+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Тренд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)−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−1)) + (1−</m:t>
                      </m:r>
                      <m:r>
                        <a:rPr lang="el-GR" i="1" dirty="0">
                          <a:latin typeface="Cambria Math"/>
                        </a:rPr>
                        <m:t>𝛽</m:t>
                      </m:r>
                      <m:r>
                        <a:rPr lang="el-GR" i="1" dirty="0">
                          <a:latin typeface="Cambria Math"/>
                        </a:rPr>
                        <m:t>)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Сезонность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l-GR" i="1" dirty="0">
                          <a:latin typeface="Cambria Math"/>
                        </a:rPr>
                        <m:t>𝛾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)/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)) + (1−</m:t>
                      </m:r>
                      <m:r>
                        <a:rPr lang="el-GR" i="1" dirty="0">
                          <a:latin typeface="Cambria Math"/>
                        </a:rPr>
                        <m:t>𝛾</m:t>
                      </m:r>
                      <m:r>
                        <a:rPr lang="el-GR" i="1" dirty="0">
                          <a:latin typeface="Cambria Math"/>
                        </a:rPr>
                        <m:t>)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𝑠</m:t>
                      </m:r>
                      <m:r>
                        <a:rPr lang="en-US" i="1" dirty="0"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Прогноз</m:t>
                      </m:r>
                      <m:r>
                        <a:rPr lang="ru-RU" i="1" dirty="0">
                          <a:latin typeface="Cambria Math"/>
                        </a:rPr>
                        <m:t>: </m:t>
                      </m:r>
                      <m:r>
                        <a:rPr lang="en-US" i="1" dirty="0">
                          <a:latin typeface="Cambria Math"/>
                        </a:rPr>
                        <m:t>Ŷ(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 = (</m:t>
                      </m:r>
                      <m:r>
                        <a:rPr lang="en-US" i="1" dirty="0">
                          <a:latin typeface="Cambria Math"/>
                        </a:rPr>
                        <m:t>𝐿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n-US" i="1" dirty="0" err="1">
                          <a:latin typeface="Cambria Math"/>
                        </a:rPr>
                        <m:t>𝑘𝑇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))</m:t>
                      </m:r>
                      <m:r>
                        <a:rPr lang="en-US" i="1" dirty="0">
                          <a:latin typeface="Cambria Math"/>
                        </a:rPr>
                        <m:t>𝑆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 err="1">
                          <a:latin typeface="Cambria Math"/>
                        </a:rPr>
                        <m:t>𝑡</m:t>
                      </m:r>
                      <m:r>
                        <a:rPr lang="en-US" i="1" dirty="0" err="1">
                          <a:latin typeface="Cambria Math"/>
                        </a:rPr>
                        <m:t>−</m:t>
                      </m:r>
                      <m:r>
                        <a:rPr lang="en-US" i="1" dirty="0" err="1">
                          <a:latin typeface="Cambria Math"/>
                        </a:rPr>
                        <m:t>𝑠</m:t>
                      </m:r>
                      <m:r>
                        <a:rPr lang="en-US" i="1" dirty="0" err="1">
                          <a:latin typeface="Cambria Math"/>
                        </a:rPr>
                        <m:t>+</m:t>
                      </m:r>
                      <m:r>
                        <a:rPr lang="en-US" i="1" dirty="0" err="1">
                          <a:latin typeface="Cambria Math"/>
                        </a:rPr>
                        <m:t>𝑘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 smtClean="0"/>
              </a:p>
              <a:p>
                <a:r>
                  <a:rPr lang="ru-RU" b="1" dirty="0" smtClean="0"/>
                  <a:t>4</a:t>
                </a:r>
                <a:r>
                  <a:rPr lang="ru-RU" dirty="0" smtClean="0"/>
                  <a:t>. </a:t>
                </a:r>
                <a:r>
                  <a:rPr lang="en-US" b="1" dirty="0" smtClean="0"/>
                  <a:t>ARIMA-</a:t>
                </a:r>
                <a:r>
                  <a:rPr lang="ru-RU" b="1" dirty="0"/>
                  <a:t>модели (</a:t>
                </a:r>
                <a:r>
                  <a:rPr lang="en-US" b="1" dirty="0"/>
                  <a:t>Autoregressive Integrated Moving Average)</a:t>
                </a:r>
              </a:p>
              <a:p>
                <a:r>
                  <a:rPr lang="en-US" dirty="0"/>
                  <a:t>ARIMA(</a:t>
                </a:r>
                <a:r>
                  <a:rPr lang="en-US" dirty="0" err="1"/>
                  <a:t>p,d,q</a:t>
                </a:r>
                <a:r>
                  <a:rPr lang="en-US" dirty="0"/>
                  <a:t>):</a:t>
                </a:r>
              </a:p>
              <a:p>
                <a:pPr lvl="1"/>
                <a:r>
                  <a:rPr lang="en-US" dirty="0"/>
                  <a:t>p - </a:t>
                </a:r>
                <a:r>
                  <a:rPr lang="ru-RU" dirty="0"/>
                  <a:t>порядок авторегрессии (</a:t>
                </a:r>
                <a:r>
                  <a:rPr lang="en-US" dirty="0"/>
                  <a:t>AR)</a:t>
                </a:r>
              </a:p>
              <a:p>
                <a:pPr lvl="1"/>
                <a:r>
                  <a:rPr lang="en-US" dirty="0"/>
                  <a:t>d - </a:t>
                </a:r>
                <a:r>
                  <a:rPr lang="ru-RU" dirty="0"/>
                  <a:t>порядок дифференцирования (</a:t>
                </a:r>
                <a:r>
                  <a:rPr lang="en-US" dirty="0"/>
                  <a:t>I)</a:t>
                </a:r>
              </a:p>
              <a:p>
                <a:pPr lvl="1"/>
                <a:r>
                  <a:rPr lang="en-US" dirty="0"/>
                  <a:t>q - </a:t>
                </a:r>
                <a:r>
                  <a:rPr lang="ru-RU" dirty="0"/>
                  <a:t>порядок скользящего среднего (</a:t>
                </a:r>
                <a:r>
                  <a:rPr lang="en-US" dirty="0"/>
                  <a:t>MA)</a:t>
                </a:r>
              </a:p>
              <a:p>
                <a:r>
                  <a:rPr lang="ru-RU" b="1" dirty="0" err="1"/>
                  <a:t>Авторегрессионная</a:t>
                </a:r>
                <a:r>
                  <a:rPr lang="ru-RU" b="1" dirty="0"/>
                  <a:t> модель (</a:t>
                </a:r>
                <a:r>
                  <a:rPr lang="en-US" b="1" dirty="0"/>
                  <a:t>AR):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i="1" dirty="0">
                          <a:latin typeface="Cambria Math"/>
                        </a:rPr>
                        <m:t>𝑐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₁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−1)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₂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−2) + … + </m:t>
                      </m:r>
                      <m:r>
                        <a:rPr lang="el-GR" i="1" dirty="0">
                          <a:latin typeface="Cambria Math"/>
                        </a:rPr>
                        <m:t>𝜑</m:t>
                      </m:r>
                      <m:r>
                        <a:rPr lang="el-GR" i="1" dirty="0">
                          <a:latin typeface="Cambria Math"/>
                        </a:rPr>
                        <m:t>ₚ</m:t>
                      </m:r>
                      <m:r>
                        <a:rPr lang="en-US" i="1" dirty="0">
                          <a:latin typeface="Cambria Math"/>
                        </a:rPr>
                        <m:t>𝑌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−</m:t>
                      </m:r>
                      <m:r>
                        <a:rPr lang="en-US" i="1" dirty="0">
                          <a:latin typeface="Cambria Math"/>
                        </a:rPr>
                        <m:t>𝑝</m:t>
                      </m:r>
                      <m:r>
                        <a:rPr lang="en-US" i="1" dirty="0">
                          <a:latin typeface="Cambria Math"/>
                        </a:rPr>
                        <m:t>) + </m:t>
                      </m:r>
                      <m:r>
                        <a:rPr lang="el-GR" i="1" dirty="0">
                          <a:latin typeface="Cambria Math"/>
                        </a:rPr>
                        <m:t>𝜀</m:t>
                      </m:r>
                      <m:r>
                        <a:rPr lang="el-GR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504" t="-564" b="-11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4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Модели временных рядов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5. Модели </a:t>
            </a:r>
            <a:r>
              <a:rPr lang="ru-RU" b="1" dirty="0"/>
              <a:t>на основе машинного обучения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Регрессионные модели (линейная, полиномиальная)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Метод опорных векторов (SVR)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Нейронные сети (LSTM, GRU)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Ансамбли моделей (градиентный </a:t>
            </a:r>
            <a:r>
              <a:rPr lang="ru-RU" dirty="0" err="1"/>
              <a:t>бустинг</a:t>
            </a:r>
            <a:r>
              <a:rPr lang="ru-RU" dirty="0"/>
              <a:t>, случайный лес)</a:t>
            </a:r>
          </a:p>
        </p:txBody>
      </p:sp>
    </p:spTree>
    <p:extLst>
      <p:ext uri="{BB962C8B-B14F-4D97-AF65-F5344CB8AC3E}">
        <p14:creationId xmlns:p14="http://schemas.microsoft.com/office/powerpoint/2010/main" val="169166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Порядок анализа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Визуализация </a:t>
            </a:r>
            <a:r>
              <a:rPr lang="ru-RU" b="1" dirty="0"/>
              <a:t>данных - построение графика, первичный анализ </a:t>
            </a:r>
            <a:r>
              <a:rPr lang="ru-RU" b="1" dirty="0" smtClean="0"/>
              <a:t>структуры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Предобработка данных</a:t>
            </a:r>
            <a:r>
              <a:rPr lang="ru-RU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Обработка пропусков (интерполяция, заполнение средним)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Нормализация/стандартизация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Преобразования (логарифмирование, дифференцирование</a:t>
            </a:r>
            <a:r>
              <a:rPr lang="ru-RU" dirty="0" smtClean="0"/>
              <a:t>)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Проверка </a:t>
            </a:r>
            <a:r>
              <a:rPr lang="ru-RU" b="1" dirty="0"/>
              <a:t>на стационарность (постоянство статистических свойств</a:t>
            </a:r>
            <a:r>
              <a:rPr lang="ru-RU" b="1" dirty="0" smtClean="0"/>
              <a:t>)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Выделение и удаление тренда и сезонности (декомпозиция</a:t>
            </a:r>
            <a:r>
              <a:rPr lang="ru-RU" b="1" dirty="0" smtClean="0"/>
              <a:t>)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Выбор горизонта прогнозирования</a:t>
            </a:r>
            <a:r>
              <a:rPr lang="ru-RU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Краткосрочные прогнозы (1-7 дней)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Среднесрочные (1-12 месяцев)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/>
              <a:t>Долгосрочные (&gt;1 года</a:t>
            </a:r>
            <a:r>
              <a:rPr lang="ru-RU" dirty="0" smtClean="0"/>
              <a:t>)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Подбор модели и оценка её </a:t>
            </a:r>
            <a:r>
              <a:rPr lang="ru-RU" b="1" dirty="0" smtClean="0"/>
              <a:t>параметров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Верификация модели - проверка </a:t>
            </a:r>
            <a:r>
              <a:rPr lang="ru-RU" b="1" dirty="0" smtClean="0"/>
              <a:t>адекватности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Прогнозирование и оценка точности </a:t>
            </a:r>
            <a:r>
              <a:rPr lang="ru-RU" b="1" dirty="0" smtClean="0"/>
              <a:t>прогноза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88278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Современные тенденции в прогнозировании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Использование </a:t>
            </a:r>
            <a:r>
              <a:rPr lang="ru-RU" dirty="0"/>
              <a:t>гибридных моделей (комбинация статистических подходов и ML)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Применение глубокого обучения (LSTM, </a:t>
            </a:r>
            <a:r>
              <a:rPr lang="ru-RU" dirty="0" err="1"/>
              <a:t>Transformer</a:t>
            </a:r>
            <a:r>
              <a:rPr lang="ru-RU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Прогнозирование в реальном времени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Интеграция внешних факторов (погода, события)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Прогнозирование интервалов (а не точечных значений)</a:t>
            </a:r>
          </a:p>
        </p:txBody>
      </p:sp>
    </p:spTree>
    <p:extLst>
      <p:ext uri="{BB962C8B-B14F-4D97-AF65-F5344CB8AC3E}">
        <p14:creationId xmlns:p14="http://schemas.microsoft.com/office/powerpoint/2010/main" val="18956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Современные интеллектуальные методы прогнозирования временных рядов сочетают достижения искусственного интеллекта, машинного обучения и классической статистики. Эти подходы особенно эффективны для сложных, нелинейных и нестационарных рядов с шумами и аномалиями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b="1" dirty="0"/>
              <a:t>Нейронные сети для временных рядов</a:t>
            </a:r>
          </a:p>
          <a:p>
            <a:pPr>
              <a:lnSpc>
                <a:spcPct val="150000"/>
              </a:lnSpc>
            </a:pPr>
            <a:r>
              <a:rPr lang="ru-RU" dirty="0"/>
              <a:t>Рекуррентные нейронные сети (RNN)</a:t>
            </a:r>
          </a:p>
          <a:p>
            <a:pPr>
              <a:lnSpc>
                <a:spcPct val="150000"/>
              </a:lnSpc>
            </a:pPr>
            <a:r>
              <a:rPr lang="ru-RU" dirty="0"/>
              <a:t>Особенность RNN - наличие "памяти" о предыдущих состояниях: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0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Гибридные модели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Например, комбинация </a:t>
            </a:r>
            <a:r>
              <a:rPr lang="ru-RU" dirty="0"/>
              <a:t>ARIMA и нейронных </a:t>
            </a:r>
            <a:r>
              <a:rPr lang="ru-RU" dirty="0" smtClean="0"/>
              <a:t>сетей:</a:t>
            </a:r>
            <a:endParaRPr lang="ru-RU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ARIMA обрабатывает линейные компоненты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/>
              <a:t>Нейросеть</a:t>
            </a:r>
            <a:r>
              <a:rPr lang="ru-RU" dirty="0"/>
              <a:t> моделирует нелинейные </a:t>
            </a:r>
            <a:r>
              <a:rPr lang="ru-RU" dirty="0" smtClean="0"/>
              <a:t>остатки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i="1" dirty="0">
                <a:solidFill>
                  <a:srgbClr val="8C8C8C"/>
                </a:solidFill>
                <a:latin typeface="JetBrains Mono"/>
              </a:rPr>
              <a:t># Этап 1: </a:t>
            </a:r>
            <a:r>
              <a:rPr lang="en-US" i="1" dirty="0">
                <a:solidFill>
                  <a:srgbClr val="8C8C8C"/>
                </a:solidFill>
                <a:latin typeface="JetBrains Mono"/>
              </a:rPr>
              <a:t>ARIMA</a:t>
            </a:r>
            <a:br>
              <a:rPr lang="en-US" i="1" dirty="0">
                <a:solidFill>
                  <a:srgbClr val="8C8C8C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ARIMA_model.predict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i="1" dirty="0">
                <a:solidFill>
                  <a:srgbClr val="8C8C8C"/>
                </a:solidFill>
                <a:latin typeface="JetBrains Mono"/>
              </a:rPr>
              <a:t>Этап 2: </a:t>
            </a:r>
            <a:r>
              <a:rPr lang="ru-RU" i="1" dirty="0" err="1">
                <a:solidFill>
                  <a:srgbClr val="8C8C8C"/>
                </a:solidFill>
                <a:latin typeface="JetBrains Mono"/>
              </a:rPr>
              <a:t>Нейросеть</a:t>
            </a:r>
            <a:r>
              <a:rPr lang="ru-RU" i="1" dirty="0">
                <a:solidFill>
                  <a:srgbClr val="8C8C8C"/>
                </a:solidFill>
                <a:latin typeface="JetBrains Mono"/>
              </a:rPr>
              <a:t> на остатках</a:t>
            </a:r>
            <a:br>
              <a:rPr lang="ru-RU" i="1" dirty="0">
                <a:solidFill>
                  <a:srgbClr val="8C8C8C"/>
                </a:solidFill>
                <a:latin typeface="JetBrains Mono"/>
              </a:rPr>
            </a:br>
            <a:r>
              <a:rPr lang="en-US" dirty="0">
                <a:solidFill>
                  <a:srgbClr val="080808"/>
                </a:solidFill>
                <a:latin typeface="JetBrains Mono"/>
              </a:rPr>
              <a:t>residuals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y_true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-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nn_model.fit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(X, residuals)</a:t>
            </a:r>
            <a:br>
              <a:rPr lang="en-US" dirty="0">
                <a:solidFill>
                  <a:srgbClr val="080808"/>
                </a:solidFill>
                <a:latin typeface="JetBrains Mono"/>
              </a:rPr>
            </a:br>
            <a:r>
              <a:rPr lang="en-US" dirty="0" err="1">
                <a:solidFill>
                  <a:srgbClr val="080808"/>
                </a:solidFill>
                <a:latin typeface="JetBrains Mono"/>
              </a:rPr>
              <a:t>final_pred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arima_pred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nn_model.predict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dirty="0" err="1">
                <a:solidFill>
                  <a:srgbClr val="080808"/>
                </a:solidFill>
                <a:latin typeface="JetBrains Mono"/>
              </a:rPr>
              <a:t>X_new</a:t>
            </a:r>
            <a:r>
              <a:rPr lang="en-US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9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tensorflow.keras.models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Sequential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tensorflow.keras.layers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LSTM, Dense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Подготовка данных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12</a:t>
            </a:r>
            <a:br>
              <a:rPr lang="en-US" sz="1600" dirty="0">
                <a:solidFill>
                  <a:srgbClr val="1750EB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X, y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prepare_data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(series,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model = Sequential([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LSTM(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activation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relu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input_shape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)),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Dense(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model.compile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optimizer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adam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loss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 err="1">
                <a:solidFill>
                  <a:srgbClr val="067D17"/>
                </a:solidFill>
                <a:latin typeface="JetBrains Mono"/>
              </a:rPr>
              <a:t>mse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Обучение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(X, y,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epochs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200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verbose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Прогноз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array([...])  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последние </a:t>
            </a:r>
            <a:r>
              <a:rPr lang="en-US" sz="1600" i="1" dirty="0" err="1">
                <a:solidFill>
                  <a:srgbClr val="8C8C8C"/>
                </a:solidFill>
                <a:latin typeface="JetBrains Mono"/>
              </a:rPr>
              <a:t>n_steps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значений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x_input.reshape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n_steps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yhat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model.predict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x_input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762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dirty="0"/>
              <a:t>Нечеткие системы прогнозирования временных рядов основаны на теории нечетких множеств </a:t>
            </a:r>
            <a:r>
              <a:rPr lang="ru-RU" sz="1600" dirty="0" err="1"/>
              <a:t>Лотфи</a:t>
            </a:r>
            <a:r>
              <a:rPr lang="ru-RU" sz="1600" dirty="0"/>
              <a:t> Заде (1965) и особенно эффективны для: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Ситуаций с неполными или нечеткими входными данными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Сложных нелинейных систем без точных аналитических моделей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Систем с субъективными экспертными </a:t>
            </a:r>
            <a:r>
              <a:rPr lang="ru-RU" sz="1600" dirty="0" smtClean="0"/>
              <a:t>знаниями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Нечеткие множества характеризуются </a:t>
            </a:r>
            <a:r>
              <a:rPr lang="ru-RU" sz="1600" dirty="0"/>
              <a:t>функцией принадлежности μ(x) ∈ [0,1], где:</a:t>
            </a:r>
          </a:p>
          <a:p>
            <a:pPr lvl="1"/>
            <a:r>
              <a:rPr lang="ru-RU" sz="1600" dirty="0"/>
              <a:t>0 - полное отсутствие принадлежности</a:t>
            </a:r>
          </a:p>
          <a:p>
            <a:pPr lvl="1"/>
            <a:r>
              <a:rPr lang="ru-RU" sz="1600" dirty="0"/>
              <a:t>1 - полная принадлежность</a:t>
            </a:r>
          </a:p>
          <a:p>
            <a:endParaRPr lang="ru-RU" sz="1600" dirty="0" smtClean="0"/>
          </a:p>
          <a:p>
            <a:r>
              <a:rPr lang="ru-RU" sz="1600" dirty="0" smtClean="0"/>
              <a:t>Примеры лингвистических переменны</a:t>
            </a:r>
            <a:r>
              <a:rPr lang="ru-RU" sz="1600" dirty="0"/>
              <a:t>х</a:t>
            </a:r>
            <a:r>
              <a:rPr lang="ru-RU" sz="1600" dirty="0" smtClean="0"/>
              <a:t> для </a:t>
            </a:r>
            <a:r>
              <a:rPr lang="ru-RU" sz="1600" dirty="0"/>
              <a:t>температуры:</a:t>
            </a:r>
          </a:p>
          <a:p>
            <a:pPr lvl="1"/>
            <a:r>
              <a:rPr lang="ru-RU" sz="1600" dirty="0"/>
              <a:t>"Низкая</a:t>
            </a:r>
            <a:r>
              <a:rPr lang="ru-RU" sz="1600" dirty="0" smtClean="0"/>
              <a:t>"</a:t>
            </a:r>
            <a:endParaRPr lang="ru-RU" sz="1600" dirty="0"/>
          </a:p>
          <a:p>
            <a:pPr lvl="1"/>
            <a:r>
              <a:rPr lang="ru-RU" sz="1600" dirty="0"/>
              <a:t>"Средняя</a:t>
            </a:r>
            <a:r>
              <a:rPr lang="ru-RU" sz="1600" dirty="0" smtClean="0"/>
              <a:t>"</a:t>
            </a:r>
            <a:endParaRPr lang="ru-RU" sz="1600" dirty="0"/>
          </a:p>
          <a:p>
            <a:pPr lvl="1"/>
            <a:r>
              <a:rPr lang="ru-RU" sz="1600" dirty="0"/>
              <a:t>"Высокая</a:t>
            </a:r>
            <a:r>
              <a:rPr lang="ru-RU" sz="1600" dirty="0" smtClean="0"/>
              <a:t>"</a:t>
            </a:r>
            <a:endParaRPr lang="ru-RU" sz="1600" dirty="0"/>
          </a:p>
          <a:p>
            <a:r>
              <a:rPr lang="ru-RU" sz="1600" dirty="0" smtClean="0"/>
              <a:t>Нечеткие правила могут быть выражены так:</a:t>
            </a:r>
            <a:endParaRPr lang="ru-RU" sz="1600" dirty="0"/>
          </a:p>
          <a:p>
            <a:r>
              <a:rPr lang="ru-RU" sz="1600" dirty="0" smtClean="0"/>
              <a:t>"ЕСЛИ-ТО":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ЕСЛИ </a:t>
            </a:r>
            <a:r>
              <a:rPr lang="ru-RU" sz="1600" dirty="0"/>
              <a:t>X есть A И Y есть B, ТО Z есть </a:t>
            </a:r>
            <a:r>
              <a:rPr lang="ru-RU" sz="1600" dirty="0" smtClean="0"/>
              <a:t>C</a:t>
            </a:r>
            <a:endParaRPr lang="en-US" sz="1600" dirty="0" smtClean="0"/>
          </a:p>
          <a:p>
            <a:endParaRPr lang="en-US" sz="1600" dirty="0"/>
          </a:p>
          <a:p>
            <a:r>
              <a:rPr lang="ru-RU" sz="1600" dirty="0"/>
              <a:t>где A, B, C - нечеткие множества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4737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Модель </a:t>
            </a:r>
            <a:r>
              <a:rPr lang="ru-RU" sz="1600" b="1" dirty="0" err="1"/>
              <a:t>Такаги-Сугено</a:t>
            </a:r>
            <a:r>
              <a:rPr lang="ru-RU" sz="1600" b="1" dirty="0"/>
              <a:t> (</a:t>
            </a:r>
            <a:r>
              <a:rPr lang="ru-RU" sz="1600" b="1" dirty="0" err="1"/>
              <a:t>Takagi-Sugeno</a:t>
            </a:r>
            <a:r>
              <a:rPr lang="ru-RU" sz="1600" b="1" dirty="0"/>
              <a:t>)</a:t>
            </a:r>
          </a:p>
          <a:p>
            <a:r>
              <a:rPr lang="ru-RU" sz="1600" dirty="0"/>
              <a:t>Отличается от классической нечеткой модели тем, что вывод представляет собой функцию входных переменных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2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control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ctrl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Определение лингвистических переменных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ctrl.Antecedent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'temperature'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demand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ctrl.Consequent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'demand'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Функции принадлежности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'low'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'medium'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30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'high'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temperature.universe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Правила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rule1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'low'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'decrease'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rule2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'medium'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'stable'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rule3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(temperature[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'high'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demand[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'increase'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Создание системы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demand_ctrl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ctrl.ControlSystem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([rule1, rule2, rule3])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ctrl.ControlSystemSimulation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demand_ctrl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Прогнозирование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demand_sim.input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'temperature'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25</a:t>
            </a:r>
            <a:br>
              <a:rPr lang="en-US" sz="1200" dirty="0">
                <a:solidFill>
                  <a:srgbClr val="1750EB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demand_sim.compute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demand_sim.output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'demand'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847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Гибридные </a:t>
            </a:r>
            <a:r>
              <a:rPr lang="ru-RU" sz="1600" b="1" dirty="0" err="1"/>
              <a:t>нейро</a:t>
            </a:r>
            <a:r>
              <a:rPr lang="ru-RU" sz="1600" b="1" dirty="0"/>
              <a:t>-нечеткие системы</a:t>
            </a:r>
          </a:p>
          <a:p>
            <a:r>
              <a:rPr lang="ru-RU" sz="1600" dirty="0" smtClean="0"/>
              <a:t>Отличается </a:t>
            </a:r>
            <a:r>
              <a:rPr lang="ru-RU" sz="1600" dirty="0"/>
              <a:t>от классической нечеткой модели тем, что вывод представляет собой функцию входных переменных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ru-RU" sz="1600" dirty="0"/>
              <a:t>Комбинируют:</a:t>
            </a:r>
          </a:p>
          <a:p>
            <a:r>
              <a:rPr lang="ru-RU" sz="1600" dirty="0"/>
              <a:t>Способность </a:t>
            </a:r>
            <a:r>
              <a:rPr lang="ru-RU" sz="1600" dirty="0" err="1"/>
              <a:t>нейросетей</a:t>
            </a:r>
            <a:r>
              <a:rPr lang="ru-RU" sz="1600" dirty="0"/>
              <a:t> к обучению</a:t>
            </a:r>
          </a:p>
          <a:p>
            <a:r>
              <a:rPr lang="ru-RU" sz="1600" dirty="0"/>
              <a:t>Интерпретируемость нечетких </a:t>
            </a:r>
            <a:r>
              <a:rPr lang="ru-RU" sz="1600" dirty="0" smtClean="0"/>
              <a:t>систем</a:t>
            </a:r>
            <a:endParaRPr lang="en-US" sz="1600" dirty="0" smtClean="0"/>
          </a:p>
          <a:p>
            <a:endParaRPr lang="ru-RU" sz="1600" dirty="0"/>
          </a:p>
          <a:p>
            <a:r>
              <a:rPr lang="ru-RU" sz="1600" b="1" dirty="0"/>
              <a:t>ANFIS (</a:t>
            </a:r>
            <a:r>
              <a:rPr lang="ru-RU" sz="1600" b="1" dirty="0" err="1"/>
              <a:t>Adaptive</a:t>
            </a:r>
            <a:r>
              <a:rPr lang="ru-RU" sz="1600" b="1" dirty="0"/>
              <a:t> </a:t>
            </a:r>
            <a:r>
              <a:rPr lang="ru-RU" sz="1600" b="1" dirty="0" err="1"/>
              <a:t>Neuro-Fuzzy</a:t>
            </a:r>
            <a:r>
              <a:rPr lang="ru-RU" sz="1600" b="1" dirty="0"/>
              <a:t> </a:t>
            </a:r>
            <a:r>
              <a:rPr lang="ru-RU" sz="1600" b="1" dirty="0" err="1"/>
              <a:t>Inference</a:t>
            </a:r>
            <a:r>
              <a:rPr lang="ru-RU" sz="1600" b="1" dirty="0"/>
              <a:t> </a:t>
            </a:r>
            <a:r>
              <a:rPr lang="ru-RU" sz="1600" b="1" dirty="0" err="1"/>
              <a:t>System</a:t>
            </a:r>
            <a:r>
              <a:rPr lang="ru-RU" sz="1600" b="1" dirty="0"/>
              <a:t>)</a:t>
            </a:r>
            <a:r>
              <a:rPr lang="ru-RU" sz="1600" dirty="0"/>
              <a:t> - популярная архитектура:</a:t>
            </a:r>
          </a:p>
          <a:p>
            <a:r>
              <a:rPr lang="ru-RU" sz="1600" dirty="0"/>
              <a:t>Слой входных переменных</a:t>
            </a:r>
          </a:p>
          <a:p>
            <a:r>
              <a:rPr lang="ru-RU" sz="1600" dirty="0"/>
              <a:t>Слой </a:t>
            </a:r>
            <a:r>
              <a:rPr lang="ru-RU" sz="1600" dirty="0" err="1"/>
              <a:t>фаззификации</a:t>
            </a:r>
            <a:endParaRPr lang="ru-RU" sz="1600" dirty="0"/>
          </a:p>
          <a:p>
            <a:r>
              <a:rPr lang="ru-RU" sz="1600" dirty="0"/>
              <a:t>Слой правил</a:t>
            </a:r>
          </a:p>
          <a:p>
            <a:r>
              <a:rPr lang="ru-RU" sz="1600" dirty="0"/>
              <a:t>Слой нормализации</a:t>
            </a:r>
          </a:p>
          <a:p>
            <a:r>
              <a:rPr lang="ru-RU" sz="1600" dirty="0"/>
              <a:t>Слой </a:t>
            </a:r>
            <a:r>
              <a:rPr lang="ru-RU" sz="1600" dirty="0" err="1" smtClean="0"/>
              <a:t>дефаззификации</a:t>
            </a:r>
            <a:endParaRPr lang="en-US" sz="1600" dirty="0" smtClean="0"/>
          </a:p>
          <a:p>
            <a:endParaRPr lang="en-US" sz="16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anfis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Определение модели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model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anfis.ANFIS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n_inputs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3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n_rules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5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Обучение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X_train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y_train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epochs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Прогнозирование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y_pred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model.predict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X_test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690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r>
                  <a:rPr lang="ru-RU" sz="1600" b="1" dirty="0" smtClean="0"/>
                  <a:t>Модель </a:t>
                </a:r>
                <a:r>
                  <a:rPr lang="ru-RU" sz="1600" b="1" dirty="0" err="1" smtClean="0"/>
                  <a:t>Сонга-Чиссома</a:t>
                </a:r>
                <a:endParaRPr lang="ru-RU" sz="1600" b="1" dirty="0" smtClean="0"/>
              </a:p>
              <a:p>
                <a:endParaRPr lang="ru-RU" sz="16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</a:rPr>
                        <m:t>𝑦</m:t>
                      </m:r>
                      <m:r>
                        <a:rPr lang="en-US" sz="1600" i="1" dirty="0" smtClean="0">
                          <a:latin typeface="Cambria Math"/>
                        </a:rPr>
                        <m:t>(</m:t>
                      </m:r>
                      <m:r>
                        <a:rPr lang="en-US" sz="1600" i="1" dirty="0" smtClean="0">
                          <a:latin typeface="Cambria Math"/>
                        </a:rPr>
                        <m:t>𝑡</m:t>
                      </m:r>
                      <m:r>
                        <a:rPr lang="en-US" sz="1600" i="1" dirty="0" smtClean="0">
                          <a:latin typeface="Cambria Math"/>
                        </a:rPr>
                        <m:t>) = </m:t>
                      </m:r>
                      <m:sSub>
                        <m:sSubPr>
                          <m:ctrlPr>
                            <a:rPr lang="en-US" sz="1600" i="1" dirty="0" err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 dirty="0" err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 err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1600" i="1" dirty="0">
                          <a:latin typeface="Cambria Math"/>
                        </a:rPr>
                        <m:t> → </m:t>
                      </m:r>
                      <m:r>
                        <a:rPr lang="en-US" sz="1600" i="1" dirty="0">
                          <a:latin typeface="Cambria Math"/>
                        </a:rPr>
                        <m:t>𝑦</m:t>
                      </m:r>
                      <m:r>
                        <a:rPr lang="en-US" sz="1600" i="1" dirty="0">
                          <a:latin typeface="Cambria Math"/>
                        </a:rPr>
                        <m:t>(</m:t>
                      </m:r>
                      <m:r>
                        <a:rPr lang="en-US" sz="1600" i="1" dirty="0">
                          <a:latin typeface="Cambria Math"/>
                        </a:rPr>
                        <m:t>𝑡</m:t>
                      </m:r>
                      <m:r>
                        <a:rPr lang="en-US" sz="1600" i="1" dirty="0">
                          <a:latin typeface="Cambria Math"/>
                        </a:rPr>
                        <m:t>+1) = </m:t>
                      </m:r>
                      <m:sSub>
                        <m:sSubPr>
                          <m:ctrlPr>
                            <a:rPr lang="en-US" sz="1600" i="1" dirty="0" err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 dirty="0" err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 err="1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r>
                  <a:rPr lang="ru-RU" sz="1600" dirty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dirty="0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160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ru-RU" sz="1600" i="1" dirty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1600" i="1" dirty="0" err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dirty="0" err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1600" i="1" dirty="0" err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ru-RU" sz="16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ru-RU" sz="1600" dirty="0"/>
                  <a:t>- нечеткие множества</a:t>
                </a:r>
              </a:p>
              <a:p>
                <a:endParaRPr lang="ru-RU" sz="1600" b="1" dirty="0" smtClean="0"/>
              </a:p>
              <a:p>
                <a:pPr lvl="3"/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numpy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np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skfuzzy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fuzz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skfuzzy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control </a:t>
                </a:r>
                <a:r>
                  <a:rPr lang="en-US" sz="12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ctrl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Определение переменных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load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ctrl.Antecedent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current_load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trend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ctrl.Antecedent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(-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'trend'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ctrl.Consequent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101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Автоматическая генерация функций принадлежности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load.automf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660099"/>
                    </a:solidFill>
                    <a:latin typeface="JetBrains Mono"/>
                  </a:rPr>
                  <a:t>names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=[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'low'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'high'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trend.automf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660099"/>
                    </a:solidFill>
                    <a:latin typeface="JetBrains Mono"/>
                  </a:rPr>
                  <a:t>names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=[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'decreasing'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'stable'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'increasing'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Создание правил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rules = [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'low'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'increasing'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]),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'stable'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]),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  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ctrl.Rule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(load[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'high'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&amp; trend[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'decreasing'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'medium'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Создание системы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ctrl.ControlSystem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(rules)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ctrl.ControlSystemSimulation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load_system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i="1" dirty="0" smtClean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  <a:t>Пример прогноза</a:t>
                </a:r>
                <a:br>
                  <a:rPr lang="ru-RU" sz="12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load_simulator.input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current_load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=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65</a:t>
                </a:r>
                <a:br>
                  <a:rPr lang="en-US" sz="12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load_simulator.input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'trend'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 = </a:t>
                </a:r>
                <a:r>
                  <a:rPr lang="en-US" sz="1200" dirty="0">
                    <a:solidFill>
                      <a:srgbClr val="1750EB"/>
                    </a:solidFill>
                    <a:latin typeface="JetBrains Mono"/>
                  </a:rPr>
                  <a:t>2</a:t>
                </a:r>
                <a:br>
                  <a:rPr lang="en-US" sz="12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load_simulator.compute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2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200" dirty="0">
                    <a:solidFill>
                      <a:srgbClr val="000080"/>
                    </a:solidFill>
                    <a:latin typeface="JetBrains Mono"/>
                  </a:rPr>
                  <a:t>print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200" dirty="0">
                    <a:solidFill>
                      <a:srgbClr val="067D17"/>
                    </a:solidFill>
                    <a:latin typeface="JetBrains Mono"/>
                  </a:rPr>
                  <a:t>Прогнозируемая нагрузка:"</a:t>
                </a:r>
                <a:r>
                  <a:rPr lang="ru-RU" sz="12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200" dirty="0" err="1">
                    <a:solidFill>
                      <a:srgbClr val="080808"/>
                    </a:solidFill>
                    <a:latin typeface="JetBrains Mono"/>
                  </a:rPr>
                  <a:t>load_simulator.output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 err="1">
                    <a:solidFill>
                      <a:srgbClr val="067D17"/>
                    </a:solidFill>
                    <a:latin typeface="JetBrains Mono"/>
                  </a:rPr>
                  <a:t>next_load</a:t>
                </a:r>
                <a:r>
                  <a:rPr lang="en-US" sz="12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2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</a:p>
              <a:p>
                <a:endParaRPr lang="ru-RU" sz="1600" dirty="0"/>
              </a:p>
              <a:p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060316"/>
                <a:ext cx="9667440" cy="5398850"/>
              </a:xfrm>
              <a:prstGeom prst="rect">
                <a:avLst/>
              </a:prstGeom>
              <a:blipFill rotWithShape="1">
                <a:blip r:embed="rId3"/>
                <a:stretch>
                  <a:fillRect l="-315" t="-339" b="-104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1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Методика нечеткого прогнозирования временных </a:t>
            </a:r>
            <a:r>
              <a:rPr lang="ru-RU" sz="1600" b="1" dirty="0" smtClean="0"/>
              <a:t>рядов</a:t>
            </a:r>
            <a:endParaRPr lang="en-US" sz="1600" b="1" dirty="0" smtClean="0"/>
          </a:p>
          <a:p>
            <a:r>
              <a:rPr lang="ru-RU" sz="1600" dirty="0"/>
              <a:t>1. </a:t>
            </a:r>
            <a:r>
              <a:rPr lang="ru-RU" sz="1600" dirty="0" err="1"/>
              <a:t>Фаззификация</a:t>
            </a:r>
            <a:r>
              <a:rPr lang="ru-RU" sz="1600" dirty="0"/>
              <a:t> временного ряда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Преобразование числовых значений в лингвистические переменные: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Определение универсального множества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Разбиение на интервалы (</a:t>
            </a:r>
            <a:r>
              <a:rPr lang="ru-RU" sz="1600" dirty="0" err="1"/>
              <a:t>фаззификация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Построение функций принадлежности</a:t>
            </a:r>
          </a:p>
          <a:p>
            <a:r>
              <a:rPr lang="ru-RU" sz="1600" dirty="0"/>
              <a:t>Методы </a:t>
            </a:r>
            <a:r>
              <a:rPr lang="ru-RU" sz="1600" dirty="0" err="1"/>
              <a:t>фаззификации</a:t>
            </a:r>
            <a:r>
              <a:rPr lang="ru-RU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Равномерное разбиение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Кластеризация (FCM, k-</a:t>
            </a:r>
            <a:r>
              <a:rPr lang="ru-RU" sz="1600" dirty="0" err="1"/>
              <a:t>means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Эволюционные алгоритмы</a:t>
            </a:r>
          </a:p>
          <a:p>
            <a:r>
              <a:rPr lang="ru-RU" sz="1600" dirty="0"/>
              <a:t>2. Построение нечетких отношений</a:t>
            </a:r>
          </a:p>
          <a:p>
            <a:r>
              <a:rPr lang="ru-RU" sz="1600" dirty="0"/>
              <a:t>Определение правил вида:</a:t>
            </a:r>
          </a:p>
          <a:p>
            <a:r>
              <a:rPr lang="ru-RU" sz="1600" dirty="0" smtClean="0"/>
              <a:t>ЕСЛИ </a:t>
            </a:r>
            <a:r>
              <a:rPr lang="ru-RU" sz="1600" dirty="0"/>
              <a:t>y(t-1)=A И y(t-2)=B, ТО y(t)=C</a:t>
            </a:r>
          </a:p>
          <a:p>
            <a:r>
              <a:rPr lang="ru-RU" sz="1600" dirty="0"/>
              <a:t>Способы генерации правил: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Экспертные знания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Автоматическое извлечение из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Гибридные подходы</a:t>
            </a:r>
          </a:p>
          <a:p>
            <a:r>
              <a:rPr lang="ru-RU" sz="1600" dirty="0"/>
              <a:t>3. </a:t>
            </a:r>
            <a:r>
              <a:rPr lang="ru-RU" sz="1600" dirty="0" err="1"/>
              <a:t>Дефаззификация</a:t>
            </a:r>
            <a:endParaRPr lang="ru-RU" sz="1600" dirty="0"/>
          </a:p>
          <a:p>
            <a:r>
              <a:rPr lang="ru-RU" sz="1600" dirty="0"/>
              <a:t>Преобразование нечеткого вывода в четкое число: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Метод центра тяжести (</a:t>
            </a:r>
            <a:r>
              <a:rPr lang="ru-RU" sz="1600" dirty="0" err="1"/>
              <a:t>CoG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Метод среднего максимума (</a:t>
            </a:r>
            <a:r>
              <a:rPr lang="ru-RU" sz="1600" dirty="0" err="1"/>
              <a:t>MoM</a:t>
            </a:r>
            <a:r>
              <a:rPr lang="ru-RU" sz="1600" dirty="0"/>
              <a:t>)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220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>
                <a:solidFill>
                  <a:srgbClr val="080808"/>
                </a:solidFill>
                <a:latin typeface="JetBrains Mono"/>
              </a:rPr>
              <a:t>Прогнозирование </a:t>
            </a: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на </a:t>
            </a:r>
            <a:r>
              <a:rPr lang="ru-RU" sz="1600" b="1" dirty="0">
                <a:solidFill>
                  <a:srgbClr val="080808"/>
                </a:solidFill>
                <a:latin typeface="JetBrains Mono"/>
              </a:rPr>
              <a:t>основе нечеткой модели</a:t>
            </a: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endParaRPr lang="ru-RU" sz="12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2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fuzz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Генерируем пример временного ряда с трендом и шумом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np.random.seed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time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data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0.5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time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np.random.normal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time.shape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(time, data,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Исходный ряд'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Предположим, что мы используем 1 задержку (предыдущий момент времени)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Создаем массив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data[:-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data[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Определим диапазон для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x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np.linspace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Создаем нечеткие множества для входных данных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low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medium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high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endParaRPr lang="en-US" sz="12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14351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Визуализируем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plt.figure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low,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Низкий'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medium,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Средний'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(x, high,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Высокий'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Функции принадлежности для входных данных'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200" dirty="0" err="1">
                <a:solidFill>
                  <a:srgbClr val="00627A"/>
                </a:solidFill>
                <a:latin typeface="JetBrains Mono"/>
              </a:rPr>
              <a:t>fuzzy_predict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low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medium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high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Вычисляем степени принадлежности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low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medium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high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prev_value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Правила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# Предположим, что прогноз — взвешенное среднее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# Для простоты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forecast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(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+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+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) / 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mu_low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mu_medium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mu_high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1e-6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избегаем деления на ноль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forecast</a:t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endParaRPr lang="en-US" sz="12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26760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Прогнозируем следующий ряд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predicted = []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input_data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fuzzy_predict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x, low, medium, high)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predicted.append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target_data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Реальные данные'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:], predicted,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 нечеткой системы'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Прогнозирование с помощью нечеткой системы'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27575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Прогнозирование тенденций на основе нечеткой модели</a:t>
            </a:r>
          </a:p>
          <a:p>
            <a:pPr lvl="2"/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skfuzzy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fuzz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Генерируем синтетический временной ряд с тенденцией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np.random.seed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42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time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50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trend =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0.5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* time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np.random.normal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time.shape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(time, trend,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Данные временного ряда'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Пример временного ряда'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Определение универсальных множеств для текущих значений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np.linspace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Нечеткие множества (термы): 'низкий', 'средний', 'высокий'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low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medium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min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high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fuzz.trimf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[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np.median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max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plt.figure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low,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Низкий'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medium,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Средний'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high,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Высокий'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Нечеткие множества значений'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Принадлежность'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endParaRPr lang="en-US" sz="1600" b="1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308343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4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400" dirty="0" err="1">
                <a:solidFill>
                  <a:srgbClr val="00627A"/>
                </a:solidFill>
                <a:latin typeface="JetBrains Mono"/>
              </a:rPr>
              <a:t>fuzzy_rule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Вычисляем принадлежности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low_level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low,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medium_level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medium,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high_level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fuzz.interp_membership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value_range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high,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value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Определяем выводные множества для тенденции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Для простоты, назначим вероятностные веса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low_level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medium_level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high_level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Находим центр масс для каждого вывода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Здесь можно применить более сложные методы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# Для примера используем простое взвешенное среднее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{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понижение'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-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'стабилизация'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'повышение'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ru-RU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}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numerator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понижение'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 +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         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стабилизация'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 +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         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trend_centers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повышение'</a:t>
            </a:r>
            <a:r>
              <a:rPr lang="ru-RU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ru-RU" sz="1400" dirty="0">
                <a:solidFill>
                  <a:srgbClr val="080808"/>
                </a:solidFill>
                <a:latin typeface="JetBrains Mono"/>
              </a:rPr>
            </a:br>
            <a:r>
              <a:rPr lang="ru-RU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decline_weight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stable_weight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increase_weight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JetBrains Mono"/>
              </a:rPr>
            </a:br>
            <a:r>
              <a:rPr lang="en-US" sz="14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== 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br>
              <a:rPr lang="en-US" sz="1400" dirty="0">
                <a:solidFill>
                  <a:srgbClr val="1750EB"/>
                </a:solidFill>
                <a:latin typeface="JetBrains Mono"/>
              </a:rPr>
            </a:br>
            <a:r>
              <a:rPr lang="en-US" sz="1400" dirty="0">
                <a:solidFill>
                  <a:srgbClr val="1750EB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numerator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/ 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denominator</a:t>
            </a:r>
          </a:p>
        </p:txBody>
      </p:sp>
    </p:spTree>
    <p:extLst>
      <p:ext uri="{BB962C8B-B14F-4D97-AF65-F5344CB8AC3E}">
        <p14:creationId xmlns:p14="http://schemas.microsoft.com/office/powerpoint/2010/main" val="1930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200" dirty="0">
                <a:solidFill>
                  <a:srgbClr val="080808"/>
                </a:solidFill>
              </a:rPr>
              <a:t/>
            </a:r>
            <a:br>
              <a:rPr lang="ru-RU" sz="1200" dirty="0">
                <a:solidFill>
                  <a:srgbClr val="080808"/>
                </a:solidFill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Анализ последнего значения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trend[-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Масштабируем прогноз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Предположим, что тенденция влияет на следующий уровень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# Можно добавить более сложную модель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next_value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простая модель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Последнее значение: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last_value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Прогнозируемое изменение: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predicted_trend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Следующее значение: </a:t>
            </a:r>
            <a:r>
              <a:rPr lang="ru-RU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next_value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.2f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ru-RU" sz="1200" dirty="0" smtClean="0">
              <a:solidFill>
                <a:srgbClr val="080808"/>
              </a:solidFill>
              <a:latin typeface="JetBrains Mono"/>
            </a:endParaRPr>
          </a:p>
          <a:p>
            <a:endParaRPr lang="ru-RU" sz="1200" dirty="0">
              <a:solidFill>
                <a:srgbClr val="080808"/>
              </a:solidFill>
              <a:latin typeface="JetBrains Mono"/>
            </a:endParaRPr>
          </a:p>
          <a:p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predictions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[]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trend[-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_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10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прогноз на 10 шагов вперед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trend_estimate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fuzzy_rule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+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trend_estimate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predictions.append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current_value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Визуализация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(trend)), trend,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Исходные данные'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range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(trend), 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(trend) + 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(predictions)), predictions,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plt.xlabel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Время'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plt.ylabel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Значение'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plt.title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Прогнозирование с помощью нечеткой модели'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718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80808"/>
                </a:solidFill>
              </a:rPr>
              <a:t>Time series data mining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/>
              <a:t>Цель </a:t>
            </a:r>
            <a:r>
              <a:rPr lang="ru-RU" sz="1600" dirty="0" err="1"/>
              <a:t>Data</a:t>
            </a:r>
            <a:r>
              <a:rPr lang="ru-RU" sz="1600" dirty="0"/>
              <a:t> </a:t>
            </a:r>
            <a:r>
              <a:rPr lang="ru-RU" sz="1600" dirty="0" err="1"/>
              <a:t>Mining</a:t>
            </a:r>
            <a:r>
              <a:rPr lang="ru-RU" sz="1600" dirty="0"/>
              <a:t> временных рядов — выявить закономерности, тренды, сезонность, а также предсказывать будущие значения на основе исторических </a:t>
            </a:r>
            <a:r>
              <a:rPr lang="ru-RU" sz="1600" dirty="0" smtClean="0"/>
              <a:t>данных</a:t>
            </a:r>
            <a:r>
              <a:rPr lang="en-US" sz="1600" dirty="0"/>
              <a:t> </a:t>
            </a:r>
            <a:r>
              <a:rPr lang="en-US" sz="1600" dirty="0" smtClean="0"/>
              <a:t>+ </a:t>
            </a:r>
            <a:r>
              <a:rPr lang="ru-RU" sz="1600" dirty="0" smtClean="0"/>
              <a:t>описание закономерностей + интерпретация результатов.</a:t>
            </a:r>
            <a:endParaRPr lang="en-US" sz="1600" dirty="0" smtClean="0"/>
          </a:p>
          <a:p>
            <a:pPr algn="just"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База правил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(2,))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y=0.242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((0,), (0,), (0,), (0,), (0,), (0,), (0,), (0,))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y=0.630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((1,), (1,), (1,), (1,), (1,), (1,), (1,),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y=0.442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y=0.329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Если ((1,), (2,), (2,), (2,), (2,), (2,), (2,), (2,)) то y=0.260</a:t>
            </a: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6640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80808"/>
                </a:solidFill>
              </a:rPr>
              <a:t>Time series data mining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/>
              <a:t>Цель </a:t>
            </a:r>
            <a:r>
              <a:rPr lang="ru-RU" sz="1600" dirty="0" err="1"/>
              <a:t>Data</a:t>
            </a:r>
            <a:r>
              <a:rPr lang="ru-RU" sz="1600" dirty="0"/>
              <a:t> </a:t>
            </a:r>
            <a:r>
              <a:rPr lang="ru-RU" sz="1600" dirty="0" err="1"/>
              <a:t>Mining</a:t>
            </a:r>
            <a:r>
              <a:rPr lang="ru-RU" sz="1600" dirty="0"/>
              <a:t> временных рядов — выявить закономерности, тренды, сезонность, а также предсказывать будущие значения на основе исторических </a:t>
            </a:r>
            <a:r>
              <a:rPr lang="ru-RU" sz="1600" dirty="0" smtClean="0"/>
              <a:t>данных</a:t>
            </a:r>
            <a:r>
              <a:rPr lang="en-US" sz="1600" dirty="0"/>
              <a:t> </a:t>
            </a:r>
            <a:r>
              <a:rPr lang="en-US" sz="1600" dirty="0" smtClean="0"/>
              <a:t>+ </a:t>
            </a:r>
            <a:r>
              <a:rPr lang="ru-RU" sz="1600" dirty="0" smtClean="0"/>
              <a:t>описание закономерностей + интерпретация результатов.</a:t>
            </a:r>
            <a:endParaRPr lang="en-US" sz="1600" dirty="0" smtClean="0"/>
          </a:p>
          <a:p>
            <a:pPr algn="just">
              <a:lnSpc>
                <a:spcPct val="150000"/>
              </a:lnSpc>
            </a:pPr>
            <a:endParaRPr lang="en-US" sz="1600" b="1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80808"/>
                </a:solidFill>
                <a:latin typeface="JetBrains Mono"/>
              </a:rPr>
              <a:t>База правил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(2,))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y=0.242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((0,), (0,), (0,), (0,), (0,), (0,), (0,), (0,))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y=0.630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((1,), (1,), (1,), (1,), (1,), (1,), (1,),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y=0.442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Если ((2,), (2,), (2,), (2,), (2,), (2,), (2,), (1,)) то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y=0.329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Если ((1,), (2,), (2,), (2,), (2,), (2,), (2,), (2,)) то y=0.260</a:t>
            </a: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7290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1097359"/>
            <a:ext cx="8981249" cy="540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86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6" y="999918"/>
            <a:ext cx="9363336" cy="5540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9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Интеллектуальные методы прогнозирования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060316"/>
            <a:ext cx="9667440" cy="5398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/>
              <a:t>Преимущества</a:t>
            </a:r>
            <a:r>
              <a:rPr lang="ru-RU" sz="1600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Работа с неполными и неточными данными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Возможность включения экспертных знаний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Хорошая интерпретируемость моделей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Эффективность для нелинейных систем</a:t>
            </a:r>
          </a:p>
          <a:p>
            <a:pPr>
              <a:lnSpc>
                <a:spcPct val="150000"/>
              </a:lnSpc>
            </a:pPr>
            <a:r>
              <a:rPr lang="ru-RU" sz="1600" b="1" dirty="0"/>
              <a:t>Ограничения</a:t>
            </a:r>
            <a:r>
              <a:rPr lang="ru-RU" sz="1600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Сложность определения оптимальных функций принадлежности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Проблема "проклятия размерности" при многих входах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Требовательность к экспертной настройке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Менее точны для простых линейных зависимостей</a:t>
            </a:r>
          </a:p>
        </p:txBody>
      </p:sp>
    </p:spTree>
    <p:extLst>
      <p:ext uri="{BB962C8B-B14F-4D97-AF65-F5344CB8AC3E}">
        <p14:creationId xmlns:p14="http://schemas.microsoft.com/office/powerpoint/2010/main" val="33415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</TotalTime>
  <Words>1250</Words>
  <Application>Microsoft Office PowerPoint</Application>
  <PresentationFormat>Произвольный</PresentationFormat>
  <Paragraphs>252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203</cp:revision>
  <dcterms:created xsi:type="dcterms:W3CDTF">2019-09-16T12:04:13Z</dcterms:created>
  <dcterms:modified xsi:type="dcterms:W3CDTF">2025-04-25T11:25:55Z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