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7"/>
  </p:notesMasterIdLst>
  <p:sldIdLst>
    <p:sldId id="25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79" r:id="rId25"/>
    <p:sldId id="278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0691813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08" y="-76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CD9F8-8523-4C96-BA3A-B0F5AE12B0F6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28725" y="1336675"/>
            <a:ext cx="51022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BD7EE-BBE2-4F32-89E5-4EF5A71C7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983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619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6619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7095A16-4C3A-49BC-BA45-ED63D8DC7979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25.04.2025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19D91D-1076-4D88-80F8-03FFDA14860F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90" b="0" strike="noStrike" spc="-1">
                <a:solidFill>
                  <a:srgbClr val="000000"/>
                </a:solidFill>
                <a:latin typeface="Geometria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10" b="0" strike="noStrike" spc="-1">
                <a:solidFill>
                  <a:srgbClr val="000000"/>
                </a:solidFill>
                <a:latin typeface="Geometria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35120" y="402480"/>
            <a:ext cx="9221400" cy="14608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850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485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35120" y="2012400"/>
            <a:ext cx="9221400" cy="47962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52000" indent="-251640">
              <a:lnSpc>
                <a:spcPct val="90000"/>
              </a:lnSpc>
              <a:spcBef>
                <a:spcPts val="1103"/>
              </a:spcBef>
              <a:buClr>
                <a:srgbClr val="000000"/>
              </a:buClr>
              <a:buFont typeface="Arial"/>
              <a:buChar char="•"/>
            </a:pPr>
            <a:r>
              <a:rPr lang="ru-RU" sz="3090" b="0" strike="noStrike" spc="-1">
                <a:solidFill>
                  <a:srgbClr val="000000"/>
                </a:solidFill>
                <a:latin typeface="Geometria light"/>
              </a:rPr>
              <a:t>Образец текста</a:t>
            </a:r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  <a:p>
            <a:pPr marL="756000" lvl="1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650" b="0" strike="noStrike" spc="-1">
                <a:solidFill>
                  <a:srgbClr val="000000"/>
                </a:solidFill>
                <a:latin typeface="Geometria light"/>
              </a:rPr>
              <a:t>Второй уровень</a:t>
            </a:r>
            <a:endParaRPr lang="en-US" sz="2650" b="0" strike="noStrike" spc="-1">
              <a:solidFill>
                <a:srgbClr val="000000"/>
              </a:solidFill>
              <a:latin typeface="Geometria light"/>
            </a:endParaRPr>
          </a:p>
          <a:p>
            <a:pPr marL="1260000" lvl="2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210" b="0" strike="noStrike" spc="-1">
                <a:solidFill>
                  <a:srgbClr val="000000"/>
                </a:solidFill>
                <a:latin typeface="Geometria light"/>
              </a:rPr>
              <a:t>Третий уровень</a:t>
            </a:r>
            <a:endParaRPr lang="en-US" sz="2210" b="0" strike="noStrike" spc="-1">
              <a:solidFill>
                <a:srgbClr val="000000"/>
              </a:solidFill>
              <a:latin typeface="Geometria light"/>
            </a:endParaRPr>
          </a:p>
          <a:p>
            <a:pPr marL="1764000" lvl="3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Четвертый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  <a:p>
            <a:pPr marL="2268000" lvl="4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Пятый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AB2ED07-E090-41E8-AF69-629F97376972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25.04.2025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642AC0A-0186-4B28-A610-0761D33BA00A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81040" y="800280"/>
            <a:ext cx="8048160" cy="2297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spc="-1" dirty="0" smtClean="0">
                <a:solidFill>
                  <a:srgbClr val="004892"/>
                </a:solidFill>
                <a:latin typeface="Montserrat"/>
              </a:rPr>
              <a:t>Сглаживание временных рядов</a:t>
            </a:r>
            <a:endParaRPr lang="en-US" sz="4800" b="0" strike="noStrike" spc="-1" dirty="0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 smtClean="0">
                <a:solidFill>
                  <a:srgbClr val="173277"/>
                </a:solidFill>
                <a:latin typeface="Montserrat"/>
              </a:rPr>
              <a:t>202</a:t>
            </a:r>
            <a:r>
              <a:rPr lang="en-US" sz="1600" spc="-1" dirty="0" smtClean="0">
                <a:solidFill>
                  <a:srgbClr val="173277"/>
                </a:solidFill>
                <a:latin typeface="Montserrat"/>
              </a:rPr>
              <a:t>5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84" name="Рисунок 2"/>
          <p:cNvPicPr/>
          <p:nvPr/>
        </p:nvPicPr>
        <p:blipFill>
          <a:blip r:embed="rId3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581040" y="2624040"/>
            <a:ext cx="804816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Постановка задачи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/>
              <a:t>Декомпозиция временных рядов - это процесс разделения ряда на составляющие компоненты, что позволяет лучше понять его структуру и поведение. Это фундаментальный метод анализа временных рядов, широко применяемый в экономике, метеорологии, бизнес-аналитике и других областях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r>
              <a:rPr lang="ru-RU" sz="1600" dirty="0"/>
              <a:t>Основные цели декомпозиции: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Выявление и анализ отдельных компонент ряда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Улучшение понимания структуры данных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Подготовка к прогнозированию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Фильтрация шумов и выбросов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Сравнение сезонных паттернов разных периодов</a:t>
            </a:r>
          </a:p>
        </p:txBody>
      </p:sp>
    </p:spTree>
    <p:extLst>
      <p:ext uri="{BB962C8B-B14F-4D97-AF65-F5344CB8AC3E}">
        <p14:creationId xmlns:p14="http://schemas.microsoft.com/office/powerpoint/2010/main" val="45802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Постановка задачи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3801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Основные компоненты временного </a:t>
            </a:r>
            <a:r>
              <a:rPr lang="ru-RU" sz="1600" b="1" dirty="0" smtClean="0"/>
              <a:t>ряда</a:t>
            </a:r>
            <a:endParaRPr lang="en-US" sz="1600" b="1" dirty="0" smtClean="0"/>
          </a:p>
          <a:p>
            <a:pPr>
              <a:lnSpc>
                <a:spcPct val="150000"/>
              </a:lnSpc>
            </a:pPr>
            <a:r>
              <a:rPr lang="ru-RU" sz="1600" dirty="0"/>
              <a:t>1. Тренд (T - </a:t>
            </a:r>
            <a:r>
              <a:rPr lang="ru-RU" sz="1600" dirty="0" err="1"/>
              <a:t>Trend</a:t>
            </a:r>
            <a:r>
              <a:rPr lang="ru-RU" sz="1600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Долгосрочное направление изменения данных (возрастание, убывание или стабильность).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2. Сезонность (S - </a:t>
            </a:r>
            <a:r>
              <a:rPr lang="ru-RU" sz="1600" dirty="0" err="1"/>
              <a:t>Seasonality</a:t>
            </a:r>
            <a:r>
              <a:rPr lang="ru-RU" sz="1600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Повторяющиеся колебания с фиксированной периодичностью (например, ежемесячные или квартальные).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3. Цикличность (C - </a:t>
            </a:r>
            <a:r>
              <a:rPr lang="ru-RU" sz="1600" dirty="0" err="1"/>
              <a:t>Cyclic</a:t>
            </a:r>
            <a:r>
              <a:rPr lang="ru-RU" sz="1600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Колебания без строгой периодичности, обычно связанные с экономическими циклами.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4. Остаток (R - </a:t>
            </a:r>
            <a:r>
              <a:rPr lang="ru-RU" sz="1600" dirty="0" err="1"/>
              <a:t>Residual</a:t>
            </a:r>
            <a:r>
              <a:rPr lang="ru-RU" sz="1600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Случайная составляющая, не объясненная другими компонентами (шум).</a:t>
            </a:r>
          </a:p>
          <a:p>
            <a:pPr>
              <a:lnSpc>
                <a:spcPct val="150000"/>
              </a:lnSpc>
            </a:pP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415503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Модели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689874"/>
                <a:ext cx="9667440" cy="43801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marL="342900" indent="-342900">
                  <a:lnSpc>
                    <a:spcPct val="150000"/>
                  </a:lnSpc>
                  <a:buAutoNum type="arabicPeriod"/>
                </a:pPr>
                <a:r>
                  <a:rPr lang="ru-RU" sz="1600" dirty="0" smtClean="0"/>
                  <a:t>Аддитивная модель. </a:t>
                </a:r>
                <a:r>
                  <a:rPr lang="ru-RU" sz="1600" dirty="0"/>
                  <a:t>Применяется, когда амплитуда сезонных колебаний не зависит от уровня ряда</a:t>
                </a:r>
                <a:r>
                  <a:rPr lang="ru-RU" sz="1600" dirty="0" smtClean="0"/>
                  <a:t>.</a:t>
                </a:r>
                <a:endParaRPr lang="ru-RU" sz="16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dirty="0" smtClean="0">
                          <a:latin typeface="Cambria Math"/>
                        </a:rPr>
                        <m:t>𝑌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= </m:t>
                      </m:r>
                      <m:r>
                        <a:rPr lang="fr-FR" sz="1600" i="1" dirty="0" smtClean="0">
                          <a:latin typeface="Cambria Math"/>
                        </a:rPr>
                        <m:t>𝑇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+ </m:t>
                      </m:r>
                      <m:r>
                        <a:rPr lang="fr-FR" sz="1600" i="1" dirty="0" smtClean="0">
                          <a:latin typeface="Cambria Math"/>
                        </a:rPr>
                        <m:t>𝑆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+ </m:t>
                      </m:r>
                      <m:r>
                        <a:rPr lang="fr-FR" sz="1600" i="1" dirty="0" smtClean="0">
                          <a:latin typeface="Cambria Math"/>
                        </a:rPr>
                        <m:t>𝐶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+ </m:t>
                      </m:r>
                      <m:r>
                        <a:rPr lang="fr-FR" sz="1600" i="1" dirty="0" smtClean="0">
                          <a:latin typeface="Cambria Math"/>
                        </a:rPr>
                        <m:t>𝑅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ru-RU" sz="1600" dirty="0" smtClean="0"/>
                  <a:t>2. Мультипликативная модель. </a:t>
                </a:r>
                <a:r>
                  <a:rPr lang="ru-RU" sz="1600" dirty="0"/>
                  <a:t>Используется, когда амплитуда сезонных колебаний растет с увеличением уровня ряда.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dirty="0" smtClean="0">
                          <a:latin typeface="Cambria Math"/>
                        </a:rPr>
                        <m:t>𝑌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= </m:t>
                      </m:r>
                      <m:r>
                        <a:rPr lang="fr-FR" sz="1600" i="1" dirty="0" smtClean="0">
                          <a:latin typeface="Cambria Math"/>
                        </a:rPr>
                        <m:t>𝑇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× </m:t>
                      </m:r>
                      <m:r>
                        <a:rPr lang="fr-FR" sz="1600" i="1" dirty="0" smtClean="0">
                          <a:latin typeface="Cambria Math"/>
                        </a:rPr>
                        <m:t>𝑆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× </m:t>
                      </m:r>
                      <m:r>
                        <a:rPr lang="fr-FR" sz="1600" i="1" dirty="0" smtClean="0">
                          <a:latin typeface="Cambria Math"/>
                        </a:rPr>
                        <m:t>𝐶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 × </m:t>
                      </m:r>
                      <m:r>
                        <a:rPr lang="fr-FR" sz="1600" i="1" dirty="0" smtClean="0">
                          <a:latin typeface="Cambria Math"/>
                        </a:rPr>
                        <m:t>𝑅</m:t>
                      </m:r>
                      <m:r>
                        <a:rPr lang="fr-FR" sz="1600" i="1" dirty="0" smtClean="0">
                          <a:latin typeface="Cambria Math"/>
                        </a:rPr>
                        <m:t>(</m:t>
                      </m:r>
                      <m:r>
                        <a:rPr lang="fr-FR" sz="1600" i="1" dirty="0" smtClean="0">
                          <a:latin typeface="Cambria Math"/>
                        </a:rPr>
                        <m:t>𝑡</m:t>
                      </m:r>
                      <m:r>
                        <a:rPr lang="fr-FR" sz="160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1600" dirty="0"/>
              </a:p>
              <a:p>
                <a:pPr>
                  <a:lnSpc>
                    <a:spcPct val="150000"/>
                  </a:lnSpc>
                </a:pPr>
                <a:r>
                  <a:rPr lang="ru-RU" sz="1600" dirty="0"/>
                  <a:t/>
                </a:r>
                <a:br>
                  <a:rPr lang="ru-RU" sz="1600" dirty="0"/>
                </a:br>
                <a:endParaRPr lang="ru-RU" sz="1600" b="1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4"/>
                <a:ext cx="9667440" cy="4380185"/>
              </a:xfrm>
              <a:prstGeom prst="rect">
                <a:avLst/>
              </a:prstGeom>
              <a:blipFill rotWithShape="1">
                <a:blip r:embed="rId3"/>
                <a:stretch>
                  <a:fillRect l="-3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691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3801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1600" dirty="0"/>
              <a:t>Классическая декомпозиция</a:t>
            </a:r>
            <a:endParaRPr lang="ru-RU" sz="1600" i="1" dirty="0" smtClean="0">
              <a:latin typeface="Cambria Math"/>
            </a:endParaRPr>
          </a:p>
          <a:p>
            <a:pPr>
              <a:lnSpc>
                <a:spcPct val="150000"/>
              </a:lnSpc>
            </a:pPr>
            <a:r>
              <a:rPr lang="ru-RU" sz="1600" dirty="0"/>
              <a:t>Этапы аддитивной декомпозиции: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Оценка тренда (обычно с помощью скользящего среднего)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Вычитание тренда из исходного ряда (получаем </a:t>
            </a:r>
            <a:r>
              <a:rPr lang="ru-RU" sz="1600" dirty="0" err="1"/>
              <a:t>детрендированный</a:t>
            </a:r>
            <a:r>
              <a:rPr lang="ru-RU" sz="1600" dirty="0"/>
              <a:t> ряд)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Расчет сезонной компоненты (усреднение по каждому периоду)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Вычитание сезонной компоненты (получаем остаток)</a:t>
            </a:r>
          </a:p>
          <a:p>
            <a:r>
              <a:rPr lang="en-US" sz="1600" dirty="0" smtClean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pandas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statsmodels.tsa.seasonal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seasonal_decompose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dataset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pd.read_csv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"ts.csv"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delimiter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";"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Аддитивная модель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result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seasonal_decompose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(dataset[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]],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model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'additive'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period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2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result.plot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72908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3801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1600" dirty="0"/>
              <a:t>Классическая декомпозиция</a:t>
            </a:r>
            <a:endParaRPr lang="ru-RU" sz="1600" i="1" dirty="0" smtClean="0">
              <a:latin typeface="Cambria Math"/>
            </a:endParaRPr>
          </a:p>
          <a:p>
            <a:pPr>
              <a:lnSpc>
                <a:spcPct val="150000"/>
              </a:lnSpc>
            </a:pPr>
            <a:r>
              <a:rPr lang="ru-RU" sz="1600" dirty="0"/>
              <a:t>Этапы аддитивной декомпозиции: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Оценка тренда (обычно с помощью скользящего среднего)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Вычитание тренда из исходного ряда (получаем </a:t>
            </a:r>
            <a:r>
              <a:rPr lang="ru-RU" sz="1600" dirty="0" err="1"/>
              <a:t>детрендированный</a:t>
            </a:r>
            <a:r>
              <a:rPr lang="ru-RU" sz="1600" dirty="0"/>
              <a:t> ряд)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Расчет сезонной компоненты (усреднение по каждому периоду)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Вычитание сезонной компоненты (получаем остаток)</a:t>
            </a:r>
          </a:p>
          <a:p>
            <a:r>
              <a:rPr lang="en-US" sz="1600" dirty="0" smtClean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pandas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statsmodels.tsa.seasonal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seasonal_decompose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dataset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pd.read_csv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"ts.csv"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delimiter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";"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Аддитивная модель</a:t>
            </a:r>
            <a:br>
              <a:rPr lang="ru-RU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result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seasonal_decompose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(dataset[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]],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model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'additive'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period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2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result.plot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05834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3801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ru-RU" sz="1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40" y="390600"/>
            <a:ext cx="9029700" cy="629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00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322962"/>
            <a:ext cx="9667440" cy="47470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2. STL (Seasonal-Trend decomposition using Loess</a:t>
            </a:r>
            <a:r>
              <a:rPr lang="en-US" sz="1600" dirty="0" smtClean="0"/>
              <a:t>)</a:t>
            </a:r>
            <a:r>
              <a:rPr lang="ru-RU" sz="1600" dirty="0" smtClean="0"/>
              <a:t>. </a:t>
            </a:r>
            <a:r>
              <a:rPr lang="ru-RU" sz="1600" dirty="0"/>
              <a:t>Б</a:t>
            </a:r>
            <a:r>
              <a:rPr lang="ru-RU" sz="1600" dirty="0" smtClean="0"/>
              <a:t>олее </a:t>
            </a:r>
            <a:r>
              <a:rPr lang="ru-RU" sz="1600" dirty="0"/>
              <a:t>устойчивый к выбросам и сложным сезонным паттернам</a:t>
            </a:r>
            <a:r>
              <a:rPr lang="ru-RU" sz="16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Преимущества STL: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/>
              <a:t>Обрабатывает </a:t>
            </a:r>
            <a:r>
              <a:rPr lang="ru-RU" sz="1600" dirty="0"/>
              <a:t>любые виды </a:t>
            </a:r>
            <a:r>
              <a:rPr lang="ru-RU" sz="1600" dirty="0" smtClean="0"/>
              <a:t>сезонности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Устойчив к </a:t>
            </a:r>
            <a:r>
              <a:rPr lang="ru-RU" sz="1600" dirty="0" smtClean="0"/>
              <a:t>выбросам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Позволяет сезонности меняться со </a:t>
            </a:r>
            <a:r>
              <a:rPr lang="ru-RU" sz="1600" dirty="0" smtClean="0"/>
              <a:t>временем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Не требует предварительного выбора модели (аддитивная/мультипликативная)</a:t>
            </a:r>
          </a:p>
          <a:p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pandas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statsmodels.tsa.seasonal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STL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dataset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pd.read_csv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"ts.csv"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delimiter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";"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stl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STL(dataset[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]],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period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12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robust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True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result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stl.fit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result.plot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68648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4"/>
            <a:ext cx="9667440" cy="43801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ru-RU" sz="1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40" y="390600"/>
            <a:ext cx="9001125" cy="623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73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322962"/>
            <a:ext cx="9667440" cy="47470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/>
              <a:t>Выбор </a:t>
            </a:r>
            <a:r>
              <a:rPr lang="ru-RU" sz="1600" dirty="0"/>
              <a:t>между аддитивной и мультипликативной моделями</a:t>
            </a:r>
          </a:p>
          <a:p>
            <a:pPr>
              <a:lnSpc>
                <a:spcPct val="150000"/>
              </a:lnSpc>
            </a:pPr>
            <a:r>
              <a:rPr lang="ru-RU" sz="1600" b="1" dirty="0"/>
              <a:t>Критерии выбора: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Если сезонные колебания примерно постоянны по амплитуде - аддитивная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Если сезонные колебания растут с ростом ряда - мультипликативная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Можно построить обе и сравнить остатки</a:t>
            </a:r>
          </a:p>
        </p:txBody>
      </p:sp>
    </p:spTree>
    <p:extLst>
      <p:ext uri="{BB962C8B-B14F-4D97-AF65-F5344CB8AC3E}">
        <p14:creationId xmlns:p14="http://schemas.microsoft.com/office/powerpoint/2010/main" val="139895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декомпозиции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322962"/>
            <a:ext cx="9667440" cy="47470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/>
              <a:t>Методы определения</a:t>
            </a:r>
            <a:r>
              <a:rPr lang="en-US" sz="1600" dirty="0" smtClean="0"/>
              <a:t> </a:t>
            </a:r>
            <a:r>
              <a:rPr lang="ru-RU" sz="1600" dirty="0" smtClean="0"/>
              <a:t>сезонности: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Предметное знание (например, 12 для месячных данных с годовой сезонностью)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Автокорреляционная функция (пики на лагах, равных периоду)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Спектральный анализ</a:t>
            </a:r>
          </a:p>
          <a:p>
            <a:pPr>
              <a:lnSpc>
                <a:spcPct val="150000"/>
              </a:lnSpc>
            </a:pPr>
            <a:endParaRPr lang="en-US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Проблема</a:t>
            </a:r>
            <a:r>
              <a:rPr lang="ru-RU" sz="1600" dirty="0"/>
              <a:t>: методы скользящего среднего теряют данные на границах.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Решение: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Прогнозирование ряда перед анализом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Использование методов, устойчивых к граничным эффектам (например, STL)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Симметричные веса в скользящем </a:t>
            </a:r>
            <a:r>
              <a:rPr lang="ru-RU" sz="1600" dirty="0" smtClean="0"/>
              <a:t>среднем</a:t>
            </a:r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r>
              <a:rPr lang="ru-RU" sz="1600" dirty="0"/>
              <a:t>Декомпозиция часто является первым шагом в анализе временных рядов, за которым следует прогнозирование, детектирование аномалий или другие виды анализа.</a:t>
            </a: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222628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Постановка задачи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/>
              <a:t>Сглаживание временных рядов - это важный этап предварительной обработки данных, который позволяет выделить основную тенденцию, уменьшить влияние случайных колебаний и подготовить данные для дальнейшего анализа.</a:t>
            </a:r>
          </a:p>
          <a:p>
            <a:pPr algn="just">
              <a:lnSpc>
                <a:spcPct val="150000"/>
              </a:lnSpc>
            </a:pPr>
            <a:endParaRPr lang="ru-RU" sz="1600" dirty="0" smtClean="0"/>
          </a:p>
          <a:p>
            <a:pPr algn="just">
              <a:lnSpc>
                <a:spcPct val="150000"/>
              </a:lnSpc>
            </a:pPr>
            <a:r>
              <a:rPr lang="ru-RU" sz="1600" dirty="0" smtClean="0"/>
              <a:t>Основные </a:t>
            </a:r>
            <a:r>
              <a:rPr lang="ru-RU" sz="1600" dirty="0"/>
              <a:t>цели сглаживания: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Уменьшение влияния случайных колебаний (шума)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Выделение тренда и сезонности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Улучшение качества прогнозирования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Упрощение визуализации данных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b="1" dirty="0" smtClean="0"/>
                  <a:t>Метод скользящего среднего (Moving Average</a:t>
                </a:r>
                <a:r>
                  <a:rPr lang="ru-RU" sz="1600" b="1" dirty="0"/>
                  <a:t>, MA)</a:t>
                </a:r>
                <a:endParaRPr lang="ru-RU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smtClean="0">
                          <a:latin typeface="Cambria Math"/>
                        </a:rPr>
                        <m:t>MA</m:t>
                      </m:r>
                      <m:r>
                        <a:rPr lang="en-US" sz="1600" i="1" smtClean="0">
                          <a:latin typeface="Cambria Math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1600" smtClean="0">
                          <a:latin typeface="Cambria Math"/>
                        </a:rPr>
                        <m:t>t</m:t>
                      </m:r>
                      <m:r>
                        <a:rPr lang="en-US" sz="1600" i="1" smtClean="0">
                          <a:latin typeface="Cambria Math"/>
                        </a:rPr>
                        <m:t>)</m:t>
                      </m:r>
                      <m:r>
                        <a:rPr lang="en-US" sz="160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160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smtClean="0">
                                          <a:latin typeface="Cambria Math"/>
                                        </a:rPr>
                                        <m:t>t</m:t>
                                      </m:r>
                                      <m:r>
                                        <a:rPr lang="en-US" sz="1600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1600" smtClean="0">
                                          <a:latin typeface="Cambria Math"/>
                                        </a:rPr>
                                        <m:t>k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sz="1600" smtClean="0">
                                  <a:latin typeface="Cambria Math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160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smtClean="0">
                                          <a:latin typeface="Cambria Math"/>
                                        </a:rPr>
                                        <m:t>t</m:t>
                                      </m:r>
                                      <m:r>
                                        <a:rPr lang="en-US" sz="1600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1600" smtClean="0">
                                          <a:latin typeface="Cambria Math"/>
                                        </a:rPr>
                                        <m:t>k</m:t>
                                      </m:r>
                                      <m:r>
                                        <a:rPr lang="en-US" sz="1600" smtClean="0">
                                          <a:latin typeface="Cambria Math"/>
                                        </a:rPr>
                                        <m:t>+1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sz="1600" smtClean="0">
                                  <a:latin typeface="Cambria Math"/>
                                </a:rPr>
                                <m:t>+ ... + </m:t>
                              </m:r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smtClean="0">
                                      <a:latin typeface="Cambria Math"/>
                                    </a:rPr>
                                    <m:t>t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k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ru-RU" sz="1600" dirty="0"/>
                  <a:t>где </a:t>
                </a:r>
                <a:r>
                  <a:rPr lang="ru-RU" sz="1600" i="1" dirty="0"/>
                  <a:t>k</a:t>
                </a:r>
                <a:r>
                  <a:rPr lang="ru-RU" sz="1600" dirty="0"/>
                  <a:t> - ширина окна сглаживания</a:t>
                </a:r>
                <a:r>
                  <a:rPr lang="ru-RU" sz="1600" dirty="0" smtClean="0"/>
                  <a:t>.</a:t>
                </a:r>
                <a:endParaRPr lang="en-US" sz="1600" dirty="0" smtClean="0"/>
              </a:p>
              <a:p>
                <a:endParaRPr lang="en-US" sz="1600" dirty="0" smtClean="0">
                  <a:solidFill>
                    <a:srgbClr val="0033B3"/>
                  </a:solidFill>
                  <a:latin typeface="JetBrains Mono"/>
                </a:endParaRPr>
              </a:p>
              <a:p>
                <a:r>
                  <a:rPr lang="en-US" sz="1600" dirty="0" smtClean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matplotlib.pyplot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pandas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pd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dataset 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pd.read_csv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"ts.csv"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660099"/>
                    </a:solidFill>
                    <a:latin typeface="JetBrains Mono"/>
                  </a:rPr>
                  <a:t>delimiter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";"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i="1" dirty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600" i="1" dirty="0">
                    <a:solidFill>
                      <a:srgbClr val="8C8C8C"/>
                    </a:solidFill>
                    <a:latin typeface="JetBrains Mono"/>
                  </a:rPr>
                  <a:t>Скользящее среднее с окном 3</a:t>
                </a:r>
                <a:br>
                  <a:rPr lang="ru-RU" sz="16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ma_3 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dataset.rolling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600" dirty="0">
                    <a:solidFill>
                      <a:srgbClr val="660099"/>
                    </a:solidFill>
                    <a:latin typeface="JetBrains Mono"/>
                  </a:rPr>
                  <a:t>window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600" dirty="0">
                    <a:solidFill>
                      <a:srgbClr val="1750EB"/>
                    </a:solidFill>
                    <a:latin typeface="JetBrains Mono"/>
                  </a:rPr>
                  <a:t>3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).mean()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(ma_3)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(dataset)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plt.legend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([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first'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second'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third'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'first'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'second'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'third'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plt.show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endParaRPr lang="en-US" sz="1600" dirty="0">
                  <a:solidFill>
                    <a:srgbClr val="080808"/>
                  </a:solidFill>
                  <a:latin typeface="JetBrains Mono"/>
                </a:endParaRPr>
              </a:p>
              <a:p>
                <a:pPr>
                  <a:lnSpc>
                    <a:spcPct val="150000"/>
                  </a:lnSpc>
                </a:pPr>
                <a:endParaRPr lang="en-US" sz="1600" dirty="0"/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blipFill rotWithShape="1">
                <a:blip r:embed="rId3"/>
                <a:stretch>
                  <a:fillRect l="-315" b="-536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51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318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/>
              <a:t>Достоинства</a:t>
            </a:r>
            <a:r>
              <a:rPr lang="ru-RU" sz="1600" dirty="0" smtClean="0"/>
              <a:t>:</a:t>
            </a:r>
            <a:endParaRPr lang="ru-RU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Простота </a:t>
            </a:r>
            <a:r>
              <a:rPr lang="ru-RU" sz="1600" dirty="0" smtClean="0"/>
              <a:t>реализации</a:t>
            </a:r>
            <a:endParaRPr lang="ru-RU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Быстрота вычислений</a:t>
            </a:r>
          </a:p>
          <a:p>
            <a:pPr algn="just">
              <a:lnSpc>
                <a:spcPct val="150000"/>
              </a:lnSpc>
            </a:pPr>
            <a:endParaRPr lang="ru-RU" sz="1600" dirty="0"/>
          </a:p>
          <a:p>
            <a:pPr algn="just">
              <a:lnSpc>
                <a:spcPct val="150000"/>
              </a:lnSpc>
            </a:pPr>
            <a:r>
              <a:rPr lang="ru-RU" sz="1600" dirty="0"/>
              <a:t>Недостатки</a:t>
            </a:r>
            <a:r>
              <a:rPr lang="ru-RU" sz="1600" dirty="0" smtClean="0"/>
              <a:t>:</a:t>
            </a:r>
            <a:endParaRPr lang="ru-RU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Потеря данных на </a:t>
            </a:r>
            <a:r>
              <a:rPr lang="ru-RU" sz="1600" dirty="0" smtClean="0"/>
              <a:t>границах</a:t>
            </a:r>
            <a:endParaRPr lang="ru-RU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Равный вес всем точкам в окне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655" y="1313234"/>
            <a:ext cx="5722825" cy="4426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09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b="1" dirty="0" smtClean="0"/>
                  <a:t>Взвешенное скользящее среднее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z="1600" smtClean="0">
                          <a:latin typeface="Cambria Math"/>
                        </a:rPr>
                        <m:t>WMA</m:t>
                      </m:r>
                      <m:d>
                        <m:dPr>
                          <m:ctrlPr>
                            <a:rPr lang="pl-PL" sz="16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l-PL" sz="1600" smtClean="0">
                              <a:latin typeface="Cambria Math"/>
                            </a:rPr>
                            <m:t>t</m:t>
                          </m:r>
                        </m:e>
                      </m:d>
                      <m:r>
                        <a:rPr lang="pl-PL" sz="160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sz="160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l-PL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pl-PL" sz="1600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pl-PL" sz="1600" smtClean="0">
                                  <a:latin typeface="Cambria Math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t</m:t>
                                  </m:r>
                                </m:sub>
                              </m:sSub>
                              <m:r>
                                <a:rPr lang="pl-PL" sz="1600" smtClean="0">
                                  <a:latin typeface="Cambria Math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pl-PL" sz="1600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pl-PL" sz="1600" smtClean="0">
                                  <a:latin typeface="Cambria Math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pl-PL" sz="160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pl-PL" sz="1600" smtClean="0">
                                          <a:latin typeface="Cambria Math"/>
                                        </a:rPr>
                                        <m:t>t</m:t>
                                      </m:r>
                                      <m:r>
                                        <a:rPr lang="pl-PL" sz="1600" smtClean="0">
                                          <a:latin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pl-PL" sz="1600" smtClean="0">
                                  <a:latin typeface="Cambria Math"/>
                                </a:rPr>
                                <m:t>+ ... + 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k</m:t>
                                  </m:r>
                                </m:sub>
                              </m:sSub>
                              <m:r>
                                <a:rPr lang="pl-PL" sz="1600" smtClean="0">
                                  <a:latin typeface="Cambria Math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 smtClean="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pl-PL" sz="160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pl-PL" sz="1600" smtClean="0">
                                          <a:latin typeface="Cambria Math"/>
                                        </a:rPr>
                                        <m:t>t</m:t>
                                      </m:r>
                                      <m:r>
                                        <a:rPr lang="pl-PL" sz="1600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pl-PL" sz="1600" smtClean="0">
                                          <a:latin typeface="Cambria Math"/>
                                        </a:rPr>
                                        <m:t>k</m:t>
                                      </m:r>
                                    </m:e>
                                  </m:d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pl-PL" sz="16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l-PL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pl-PL" sz="160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pl-PL" sz="1600">
                                  <a:latin typeface="Cambria Math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pl-PL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pl-PL" sz="160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pl-PL" sz="1600">
                                  <a:latin typeface="Cambria Math"/>
                                </a:rPr>
                                <m:t>+ ... + </m:t>
                              </m:r>
                              <m:sSub>
                                <m:sSubPr>
                                  <m:ctrlPr>
                                    <a:rPr lang="pl-PL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600">
                                      <a:latin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pl-PL" sz="1600">
                                      <a:latin typeface="Cambria Math"/>
                                    </a:rPr>
                                    <m:t>k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ru-RU" sz="1600" dirty="0" smtClean="0"/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sz="160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1600" dirty="0" smtClean="0"/>
                  <a:t> </a:t>
                </a:r>
                <a:r>
                  <a:rPr lang="en-US" sz="1600" dirty="0" smtClean="0"/>
                  <a:t>- </a:t>
                </a:r>
                <a:r>
                  <a:rPr lang="ru-RU" sz="1600" dirty="0"/>
                  <a:t>весовые коэффициенты.</a:t>
                </a:r>
                <a:endParaRPr lang="en-US" sz="1600" dirty="0" smtClean="0">
                  <a:solidFill>
                    <a:srgbClr val="0033B3"/>
                  </a:solidFill>
                  <a:latin typeface="JetBrains Mono"/>
                </a:endParaRPr>
              </a:p>
              <a:p>
                <a:pPr>
                  <a:lnSpc>
                    <a:spcPct val="150000"/>
                  </a:lnSpc>
                </a:pPr>
                <a:endParaRPr lang="en-US" sz="1600" dirty="0"/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blipFill rotWithShape="1">
                <a:blip r:embed="rId3"/>
                <a:stretch>
                  <a:fillRect l="-3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405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293779"/>
                <a:ext cx="9667440" cy="357813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b="1" dirty="0"/>
                  <a:t>Простое экспоненциальное сглаживание (</a:t>
                </a:r>
                <a:r>
                  <a:rPr lang="en-US" sz="1600" b="1" dirty="0"/>
                  <a:t>Single Exponential Smoothing)</a:t>
                </a:r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600" smtClean="0">
                              <a:latin typeface="Cambria Math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600" smtClean="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fr-FR" sz="1600" smtClean="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fr-FR" sz="1600" smtClean="0">
                          <a:latin typeface="Cambria Math"/>
                        </a:rPr>
                        <m:t>α</m:t>
                      </m:r>
                      <m:r>
                        <a:rPr lang="fr-FR" sz="1600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600" smtClean="0">
                              <a:latin typeface="Cambria Math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600" smtClean="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fr-FR" sz="1600" smtClean="0">
                          <a:latin typeface="Cambria Math"/>
                        </a:rPr>
                        <m:t> + (1−</m:t>
                      </m:r>
                      <m:r>
                        <m:rPr>
                          <m:sty m:val="p"/>
                        </m:rPr>
                        <a:rPr lang="fr-FR" sz="1600" smtClean="0">
                          <a:latin typeface="Cambria Math"/>
                        </a:rPr>
                        <m:t>α</m:t>
                      </m:r>
                      <m:r>
                        <a:rPr lang="fr-FR" sz="1600" smtClean="0">
                          <a:latin typeface="Cambria Math"/>
                        </a:rPr>
                        <m:t>)∗</m:t>
                      </m:r>
                      <m:sSub>
                        <m:sSubPr>
                          <m:ctrlPr>
                            <a:rPr lang="fr-FR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600" smtClean="0">
                              <a:latin typeface="Cambria Math"/>
                            </a:rPr>
                            <m:t>S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fr-FR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sz="1600" smtClean="0">
                                  <a:latin typeface="Cambria Math"/>
                                </a:rPr>
                                <m:t>t</m:t>
                              </m:r>
                              <m:r>
                                <a:rPr lang="fr-FR" sz="1600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ru-RU" sz="1600" dirty="0"/>
                  <a:t>где α - параметр сглаживания (0 &lt; α &lt; 1).</a:t>
                </a:r>
                <a:endParaRPr lang="en-US" sz="1600" dirty="0"/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matplotlib.pyplot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pandas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pd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from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statsmodels.tsa.api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SimpleExpSmoothing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dataset 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pd.read_csv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"ts.csv"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660099"/>
                    </a:solidFill>
                    <a:latin typeface="JetBrains Mono"/>
                  </a:rPr>
                  <a:t>delimiter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";"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smtClean="0">
                    <a:solidFill>
                      <a:srgbClr val="080808"/>
                    </a:solidFill>
                    <a:latin typeface="JetBrains Mono"/>
                  </a:rPr>
                  <a:t>model 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SimpleExpSmoothing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(dataset[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dataset.columns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6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]])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alpha = </a:t>
                </a:r>
                <a:r>
                  <a:rPr lang="en-US" sz="1600" dirty="0">
                    <a:solidFill>
                      <a:srgbClr val="1750EB"/>
                    </a:solidFill>
                    <a:latin typeface="JetBrains Mono"/>
                  </a:rPr>
                  <a:t>0.5</a:t>
                </a:r>
                <a:br>
                  <a:rPr lang="en-US" sz="1600" dirty="0">
                    <a:solidFill>
                      <a:srgbClr val="1750EB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fit 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model.fit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600" dirty="0" err="1">
                    <a:solidFill>
                      <a:srgbClr val="660099"/>
                    </a:solidFill>
                    <a:latin typeface="JetBrains Mono"/>
                  </a:rPr>
                  <a:t>smoothing_level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=alpha)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smoothed =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fit.fittedvalues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(smoothed)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(dataset[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dataset.columns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6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]])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plt.legend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([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first'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second'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6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 third'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'first'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'second'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067D17"/>
                    </a:solidFill>
                    <a:latin typeface="JetBrains Mono"/>
                  </a:rPr>
                  <a:t>'third'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plt.show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293779"/>
                <a:ext cx="9667440" cy="3578136"/>
              </a:xfrm>
              <a:prstGeom prst="rect">
                <a:avLst/>
              </a:prstGeom>
              <a:blipFill rotWithShape="1">
                <a:blip r:embed="rId3"/>
                <a:stretch>
                  <a:fillRect l="-315" b="-419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089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b="1" dirty="0" smtClean="0"/>
                  <a:t>Двойное экспоненциальное сглаживание (метод </a:t>
                </a:r>
                <a:r>
                  <a:rPr lang="ru-RU" sz="1600" b="1" dirty="0" err="1"/>
                  <a:t>Хольта</a:t>
                </a:r>
                <a:r>
                  <a:rPr lang="ru-RU" sz="1600" b="1" dirty="0"/>
                  <a:t>)</a:t>
                </a:r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smtClean="0">
                          <a:latin typeface="Cambria Math"/>
                        </a:rPr>
                        <m:t>Уровень: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l-GR" sz="1600">
                          <a:latin typeface="Cambria Math"/>
                        </a:rPr>
                        <m:t>α</m:t>
                      </m:r>
                      <m:r>
                        <a:rPr lang="el-GR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+ 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l-GR" sz="1600">
                              <a:latin typeface="Cambria Math"/>
                            </a:rPr>
                            <m:t>α</m:t>
                          </m:r>
                        </m:e>
                      </m:d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smtClean="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 smtClean="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+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b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</m:e>
                      </m:d>
                    </m:oMath>
                  </m:oMathPara>
                </a14:m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>
                          <a:latin typeface="Cambria Math"/>
                        </a:rPr>
                        <m:t>Тренд: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l-GR" sz="1600">
                          <a:latin typeface="Cambria Math"/>
                        </a:rPr>
                        <m:t>β</m:t>
                      </m:r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n-US" sz="160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l-GR" sz="1600">
                              <a:latin typeface="Cambria Math"/>
                            </a:rPr>
                            <m:t>β</m:t>
                          </m:r>
                        </m:e>
                      </m:d>
                      <m:r>
                        <a:rPr lang="el-GR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  <m:r>
                        <a:rPr lang="en-US" sz="160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>
                          <a:latin typeface="Cambria Math"/>
                        </a:rPr>
                        <m:t>Прогноз: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y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h</m:t>
                              </m:r>
                            </m:e>
                          </m:d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+ </m:t>
                      </m:r>
                      <m:r>
                        <m:rPr>
                          <m:sty m:val="p"/>
                        </m:rPr>
                        <a:rPr lang="en-US" sz="1600">
                          <a:latin typeface="Cambria Math"/>
                        </a:rPr>
                        <m:t>h</m:t>
                      </m:r>
                      <m:r>
                        <a:rPr lang="en-US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ru-RU" sz="1600" dirty="0" smtClean="0"/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endParaRPr lang="en-US" sz="1600" dirty="0">
                  <a:solidFill>
                    <a:srgbClr val="080808"/>
                  </a:solidFill>
                  <a:latin typeface="JetBrains Mono"/>
                </a:endParaRPr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689875"/>
                <a:ext cx="9667440" cy="3182040"/>
              </a:xfrm>
              <a:prstGeom prst="rect">
                <a:avLst/>
              </a:prstGeom>
              <a:blipFill rotWithShape="1">
                <a:blip r:embed="rId3"/>
                <a:stretch>
                  <a:fillRect l="-3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293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274323"/>
                <a:ext cx="9667440" cy="35975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b="1" dirty="0" smtClean="0"/>
                  <a:t>Тройное экспоненциальное сглаживание (метод </a:t>
                </a:r>
                <a:r>
                  <a:rPr lang="ru-RU" sz="1600" b="1" dirty="0" err="1"/>
                  <a:t>Хольта-Винтерса</a:t>
                </a:r>
                <a:r>
                  <a:rPr lang="ru-RU" sz="1600" b="1" dirty="0"/>
                  <a:t>)</a:t>
                </a:r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smtClean="0">
                          <a:latin typeface="Cambria Math"/>
                        </a:rPr>
                        <m:t>Уровень: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l-GR" sz="1600">
                          <a:latin typeface="Cambria Math"/>
                        </a:rPr>
                        <m:t>α</m:t>
                      </m:r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s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m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n-US" sz="160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l-GR" sz="1600">
                              <a:latin typeface="Cambria Math"/>
                            </a:rPr>
                            <m:t>α</m:t>
                          </m:r>
                        </m:e>
                      </m:d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+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b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</m:e>
                      </m:d>
                    </m:oMath>
                  </m:oMathPara>
                </a14:m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latin typeface="Cambria Math"/>
                        </a:rPr>
                        <m:t> </m:t>
                      </m:r>
                      <m:r>
                        <a:rPr lang="ru-RU" sz="1600">
                          <a:latin typeface="Cambria Math"/>
                        </a:rPr>
                        <m:t>Тренд: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l-GR" sz="1600">
                          <a:latin typeface="Cambria Math"/>
                        </a:rPr>
                        <m:t>β</m:t>
                      </m:r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n-US" sz="160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l-GR" sz="1600">
                              <a:latin typeface="Cambria Math"/>
                            </a:rPr>
                            <m:t>β</m:t>
                          </m:r>
                        </m:e>
                      </m:d>
                      <m:r>
                        <a:rPr lang="el-GR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  <m:r>
                        <a:rPr lang="en-US" sz="160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16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>
                          <a:latin typeface="Cambria Math"/>
                        </a:rPr>
                        <m:t>Сезонность: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l-GR" sz="1600">
                          <a:latin typeface="Cambria Math"/>
                        </a:rPr>
                        <m:t>γ</m:t>
                      </m:r>
                      <m:r>
                        <a:rPr lang="el-GR" sz="160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l-GR" sz="16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  <m:r>
                            <a:rPr lang="en-US" sz="1600">
                              <a:latin typeface="Cambria Math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</m:sub>
                          </m:sSub>
                        </m:e>
                      </m:d>
                      <m:r>
                        <a:rPr lang="en-US" sz="160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l-GR" sz="1600">
                              <a:latin typeface="Cambria Math"/>
                            </a:rPr>
                            <m:t>γ</m:t>
                          </m:r>
                        </m:e>
                      </m:d>
                      <m:r>
                        <a:rPr lang="el-GR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s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m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sz="160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latin typeface="Cambria Math"/>
                        </a:rPr>
                        <m:t> </m:t>
                      </m:r>
                      <m:r>
                        <a:rPr lang="ru-RU" sz="1600">
                          <a:latin typeface="Cambria Math"/>
                        </a:rPr>
                        <m:t>Прогноз: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y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h</m:t>
                              </m:r>
                            </m:e>
                          </m:d>
                        </m:sub>
                      </m:sSub>
                      <m:r>
                        <a:rPr lang="en-US" sz="1600">
                          <a:latin typeface="Cambria Math"/>
                        </a:rPr>
                        <m:t> =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+ </m:t>
                      </m:r>
                      <m:r>
                        <m:rPr>
                          <m:sty m:val="p"/>
                        </m:rPr>
                        <a:rPr lang="en-US" sz="1600">
                          <a:latin typeface="Cambria Math"/>
                        </a:rPr>
                        <m:t>h</m:t>
                      </m:r>
                      <m:r>
                        <a:rPr lang="en-US" sz="160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t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 + 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s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t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h</m:t>
                              </m:r>
                              <m:r>
                                <a:rPr lang="en-US" sz="1600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m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k</m:t>
                                  </m:r>
                                  <m:r>
                                    <a:rPr lang="en-US" sz="160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</m:d>
                        </m:sub>
                      </m:sSub>
                    </m:oMath>
                  </m:oMathPara>
                </a14:m>
                <a:endParaRPr lang="ru-RU" sz="1600" dirty="0" smtClean="0"/>
              </a:p>
              <a:p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matplotlib.pyplot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pandas </a:t>
                </a: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pd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from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statsmodels.tsa.api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ExponentialSmoothing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dataset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pd.read_csv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"ts.csv"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delimiter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";"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model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ExponentialSmoothing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(dataset[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dataset.columns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]],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trend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'add'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seasonal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'add'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 err="1">
                    <a:solidFill>
                      <a:srgbClr val="660099"/>
                    </a:solidFill>
                    <a:latin typeface="JetBrains Mono"/>
                  </a:rPr>
                  <a:t>seasonal_periods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3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fit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model.fit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smoothed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fit.fittedvalues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(smoothed)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(dataset[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dataset.columns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[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]])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plt.legend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([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4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 first'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4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 second'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</a:t>
                </a:r>
                <a:r>
                  <a:rPr lang="en-US" sz="1400" dirty="0" err="1">
                    <a:solidFill>
                      <a:srgbClr val="067D17"/>
                    </a:solidFill>
                    <a:latin typeface="JetBrains Mono"/>
                  </a:rPr>
                  <a:t>sm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 third'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'first'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'second'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'third'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])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plt.show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endParaRPr lang="en-US" sz="1600" dirty="0">
                  <a:solidFill>
                    <a:srgbClr val="080808"/>
                  </a:solidFill>
                  <a:latin typeface="JetBrains Mono"/>
                </a:endParaRPr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274323"/>
                <a:ext cx="9667440" cy="3597592"/>
              </a:xfrm>
              <a:prstGeom prst="rect">
                <a:avLst/>
              </a:prstGeom>
              <a:blipFill rotWithShape="1">
                <a:blip r:embed="rId3"/>
                <a:stretch>
                  <a:fillRect l="-315" b="-425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690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3"/>
            <a:ext cx="9667440" cy="35975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Сглаживание с использованием регрессионных </a:t>
            </a:r>
            <a:r>
              <a:rPr lang="ru-RU" sz="1600" b="1" dirty="0" smtClean="0"/>
              <a:t>моделей</a:t>
            </a:r>
            <a:r>
              <a:rPr lang="en-US" sz="1600" b="1" dirty="0" smtClean="0"/>
              <a:t>. </a:t>
            </a:r>
            <a:r>
              <a:rPr lang="ru-RU" sz="1600" b="1" dirty="0"/>
              <a:t>Использование полиномиальной регрессии для аппроксимации тренда.</a:t>
            </a:r>
            <a:endParaRPr lang="en-US" sz="1600" dirty="0" smtClean="0">
              <a:latin typeface="Cambria Math"/>
            </a:endParaRPr>
          </a:p>
          <a:p>
            <a:endParaRPr lang="en-US" sz="1400" dirty="0" smtClean="0">
              <a:solidFill>
                <a:srgbClr val="0033B3"/>
              </a:solidFill>
              <a:latin typeface="JetBrains Mono"/>
            </a:endParaRPr>
          </a:p>
          <a:p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pandas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pd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numpy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np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dataset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pd.read_csv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"ts.csv"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660099"/>
                </a:solidFill>
                <a:latin typeface="JetBrains Mono"/>
              </a:rPr>
              <a:t>delimiter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";"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x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np.arange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00080"/>
                </a:solidFill>
                <a:latin typeface="JetBrains Mono"/>
              </a:rPr>
              <a:t>len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(dataset[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]]))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coeffs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np.polyfit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(x, dataset[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]], </a:t>
            </a:r>
            <a:r>
              <a:rPr lang="en-US" sz="1400" dirty="0" err="1">
                <a:solidFill>
                  <a:srgbClr val="660099"/>
                </a:solidFill>
                <a:latin typeface="JetBrains Mono"/>
              </a:rPr>
              <a:t>deg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3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  </a:t>
            </a:r>
            <a:r>
              <a:rPr lang="en-US" sz="14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400" i="1" dirty="0">
                <a:solidFill>
                  <a:srgbClr val="8C8C8C"/>
                </a:solidFill>
                <a:latin typeface="JetBrains Mono"/>
              </a:rPr>
              <a:t>полином 3 степени</a:t>
            </a:r>
            <a:br>
              <a:rPr lang="ru-RU" sz="1400" i="1" dirty="0">
                <a:solidFill>
                  <a:srgbClr val="8C8C8C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trend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np.polyval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coeffs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x)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(trend)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(dataset[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]])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([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first'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second'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third'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'first'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'second'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'third'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endParaRPr lang="en-US" sz="1400" dirty="0">
              <a:solidFill>
                <a:srgbClr val="080808"/>
              </a:solidFill>
              <a:latin typeface="JetBrains Mono"/>
            </a:endParaRPr>
          </a:p>
          <a:p>
            <a:endParaRPr lang="en-US" sz="14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 smtClean="0"/>
          </a:p>
          <a:p>
            <a:endParaRPr lang="en-US" sz="16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8370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3"/>
            <a:ext cx="9667440" cy="35975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Сглаживание с использованием моделей </a:t>
            </a:r>
            <a:r>
              <a:rPr lang="ru-RU" sz="1600" b="1" dirty="0" smtClean="0"/>
              <a:t>ARIMA</a:t>
            </a:r>
            <a:endParaRPr lang="en-US" sz="1600" b="1" dirty="0" smtClean="0"/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033B3"/>
              </a:solidFill>
              <a:latin typeface="JetBrains Mono"/>
            </a:endParaRPr>
          </a:p>
          <a:p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matplotlib.pyplot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pandas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as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pd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statsmodels.tsa.arima.model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ARIMA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dataset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pd.read_csv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"ts.csv"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660099"/>
                </a:solidFill>
                <a:latin typeface="JetBrains Mono"/>
              </a:rPr>
              <a:t>delimiter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";"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model = ARIMA(dataset[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]], </a:t>
            </a:r>
            <a:r>
              <a:rPr lang="en-US" sz="1400" dirty="0">
                <a:solidFill>
                  <a:srgbClr val="660099"/>
                </a:solidFill>
                <a:latin typeface="JetBrains Mono"/>
              </a:rPr>
              <a:t>order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=(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fit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model.fit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smoothed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fit.predict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(smoothed)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plt.plot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(dataset[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dataset.columns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4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]])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plt.legend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([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first'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second'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400" dirty="0" err="1">
                <a:solidFill>
                  <a:srgbClr val="067D17"/>
                </a:solidFill>
                <a:latin typeface="JetBrains Mono"/>
              </a:rPr>
              <a:t>sm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 third'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'first'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'second'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'third'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plt.show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 smtClean="0">
                <a:solidFill>
                  <a:srgbClr val="080808"/>
                </a:solidFill>
                <a:latin typeface="JetBrains Mono"/>
              </a:rPr>
            </a:br>
            <a:endParaRPr lang="en-US" sz="1400" dirty="0" smtClean="0">
              <a:solidFill>
                <a:srgbClr val="080808"/>
              </a:solidFill>
              <a:latin typeface="JetBrains Mono"/>
            </a:endParaRPr>
          </a:p>
          <a:p>
            <a:endParaRPr lang="en-US" sz="14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 smtClean="0"/>
          </a:p>
          <a:p>
            <a:endParaRPr lang="en-US" sz="16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5702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3"/>
            <a:ext cx="9667440" cy="35975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Выбор метода </a:t>
            </a:r>
            <a:r>
              <a:rPr lang="ru-RU" sz="1600" b="1" dirty="0" smtClean="0"/>
              <a:t>сглаживания</a:t>
            </a:r>
            <a:endParaRPr lang="en-US" sz="1600" b="1" dirty="0" smtClean="0"/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033B3"/>
              </a:solidFill>
              <a:latin typeface="JetBrains Mon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Наличие тренда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Наличие сезонности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Уровень шума в данных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Требования к скорости обработки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Необходимость сохранения фазовых </a:t>
            </a:r>
            <a:r>
              <a:rPr lang="ru-RU" sz="1600" dirty="0" smtClean="0"/>
              <a:t>характеристик</a:t>
            </a:r>
            <a:endParaRPr lang="en-US" sz="16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ru-RU" sz="1600" dirty="0"/>
              <a:t>Практические рекомендации: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Для быстрого простого сглаживания: скользящее среднее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При наличии тренда: метод </a:t>
            </a:r>
            <a:r>
              <a:rPr lang="ru-RU" sz="1600" dirty="0" err="1"/>
              <a:t>Хольта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При наличии тренда и сезонности: метод </a:t>
            </a:r>
            <a:r>
              <a:rPr lang="ru-RU" sz="1600" dirty="0" err="1"/>
              <a:t>Хольта-Винтерса</a:t>
            </a:r>
            <a:endParaRPr lang="ru-RU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/>
              <a:t>Для </a:t>
            </a:r>
            <a:r>
              <a:rPr lang="ru-RU" sz="1600" dirty="0"/>
              <a:t>автоматизации: STL (</a:t>
            </a:r>
            <a:r>
              <a:rPr lang="ru-RU" sz="1600" dirty="0" err="1"/>
              <a:t>Seasonal-Trend</a:t>
            </a:r>
            <a:r>
              <a:rPr lang="ru-RU" sz="1600" dirty="0"/>
              <a:t> </a:t>
            </a:r>
            <a:r>
              <a:rPr lang="ru-RU" sz="1600" dirty="0" err="1"/>
              <a:t>decomposition</a:t>
            </a:r>
            <a:r>
              <a:rPr lang="ru-RU" sz="1600" dirty="0"/>
              <a:t> </a:t>
            </a:r>
            <a:r>
              <a:rPr lang="ru-RU" sz="1600" dirty="0" err="1"/>
              <a:t>using</a:t>
            </a:r>
            <a:r>
              <a:rPr lang="ru-RU" sz="1600" dirty="0"/>
              <a:t> </a:t>
            </a:r>
            <a:r>
              <a:rPr lang="ru-RU" sz="1600" dirty="0" err="1"/>
              <a:t>Loess</a:t>
            </a:r>
            <a:r>
              <a:rPr lang="ru-RU" sz="1600" dirty="0"/>
              <a:t>)</a:t>
            </a:r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 smtClean="0">
                <a:solidFill>
                  <a:srgbClr val="080808"/>
                </a:solidFill>
                <a:latin typeface="JetBrains Mono"/>
              </a:rPr>
            </a:br>
            <a:endParaRPr lang="en-US" sz="1400" dirty="0" smtClean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 smtClean="0"/>
          </a:p>
          <a:p>
            <a:pPr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3150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Подходы к сглаживанию 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Проблемы и ограничения</a:t>
            </a: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033B3"/>
              </a:solidFill>
              <a:latin typeface="JetBrains Mon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/>
              <a:t>Потеря </a:t>
            </a:r>
            <a:r>
              <a:rPr lang="ru-RU" sz="1600" b="1" dirty="0"/>
              <a:t>информации</a:t>
            </a:r>
            <a:r>
              <a:rPr lang="ru-RU" sz="1600" dirty="0"/>
              <a:t>: Сглаживание может удалять не только шум, но и важные особенности данных.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/>
              <a:t>Запаздывание</a:t>
            </a:r>
            <a:r>
              <a:rPr lang="ru-RU" sz="1600" dirty="0"/>
              <a:t>: Некоторые методы (особенно MA) вносят фазовый сдвиг.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/>
              <a:t>Выбор параметров</a:t>
            </a:r>
            <a:r>
              <a:rPr lang="ru-RU" sz="1600" dirty="0"/>
              <a:t>: Неправильный выбор параметров (например, ширины окна) может привести к </a:t>
            </a:r>
            <a:r>
              <a:rPr lang="ru-RU" sz="1600" dirty="0" err="1"/>
              <a:t>недо</a:t>
            </a:r>
            <a:r>
              <a:rPr lang="ru-RU" sz="1600" dirty="0"/>
              <a:t>/</a:t>
            </a:r>
            <a:r>
              <a:rPr lang="ru-RU" sz="1600" dirty="0" err="1"/>
              <a:t>пересглаживанию</a:t>
            </a:r>
            <a:r>
              <a:rPr lang="ru-RU" sz="1600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/>
              <a:t>Граничные эффекты</a:t>
            </a:r>
            <a:r>
              <a:rPr lang="ru-RU" sz="1600" dirty="0"/>
              <a:t>: Проблемы на краях временного ряда</a:t>
            </a:r>
            <a:r>
              <a:rPr lang="ru-RU" sz="1600" dirty="0" smtClean="0"/>
              <a:t>.</a:t>
            </a:r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 smtClean="0">
                <a:solidFill>
                  <a:srgbClr val="080808"/>
                </a:solidFill>
                <a:latin typeface="JetBrains Mono"/>
              </a:rPr>
            </a:br>
            <a:endParaRPr lang="en-US" sz="1400" dirty="0" smtClean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 smtClean="0"/>
          </a:p>
          <a:p>
            <a:pPr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8351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Выявление тренда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118682"/>
                <a:ext cx="9667440" cy="5155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600" dirty="0"/>
                  <a:t>Тренд — это долгосрочное направленное движение данных (рост, падение или стабильность). Его выявление важно для прогнозирования и понимания общей динамики. Рассмотрим основные методы</a:t>
                </a:r>
                <a:r>
                  <a:rPr lang="ru-RU" sz="1600" dirty="0" smtClean="0"/>
                  <a:t>.</a:t>
                </a:r>
                <a:endParaRPr lang="ru-RU" sz="1600" dirty="0"/>
              </a:p>
              <a:p>
                <a:r>
                  <a:rPr lang="ru-RU" sz="1600" b="1" dirty="0"/>
                  <a:t>Линейная регрессия</a:t>
                </a:r>
                <a:endParaRPr lang="ru-RU" sz="1600" dirty="0"/>
              </a:p>
              <a:p>
                <a:r>
                  <a:rPr lang="ru-RU" sz="1600" dirty="0"/>
                  <a:t>Подходит для: количественной оценки тренда.</a:t>
                </a:r>
                <a:br>
                  <a:rPr lang="ru-RU" sz="1600" dirty="0"/>
                </a:br>
                <a:r>
                  <a:rPr lang="ru-RU" sz="1600" dirty="0"/>
                  <a:t>Метод: аппроксимация ряда линейной функцией </a:t>
                </a:r>
                <a14:m>
                  <m:oMath xmlns:m="http://schemas.openxmlformats.org/officeDocument/2006/math">
                    <m:r>
                      <a:rPr lang="ru-RU" sz="1600" b="0" i="1" dirty="0" smtClean="0">
                        <a:latin typeface="Cambria Math"/>
                      </a:rPr>
                      <m:t>𝑦</m:t>
                    </m:r>
                    <m:r>
                      <a:rPr lang="ru-RU" sz="1600" b="0" i="1" dirty="0" smtClean="0">
                        <a:latin typeface="Cambria Math"/>
                      </a:rPr>
                      <m:t>=</m:t>
                    </m:r>
                    <m:r>
                      <a:rPr lang="ru-RU" sz="1600" b="0" i="1" dirty="0" err="1">
                        <a:latin typeface="Cambria Math"/>
                      </a:rPr>
                      <m:t>𝑎</m:t>
                    </m:r>
                    <m:r>
                      <a:rPr lang="ru-RU" sz="1600" b="0" i="1" dirty="0" err="1">
                        <a:latin typeface="Cambria Math"/>
                      </a:rPr>
                      <m:t>⋅</m:t>
                    </m:r>
                    <m:r>
                      <a:rPr lang="ru-RU" sz="1600" b="0" i="1" dirty="0" err="1">
                        <a:latin typeface="Cambria Math"/>
                      </a:rPr>
                      <m:t>𝑡</m:t>
                    </m:r>
                    <m:r>
                      <a:rPr lang="ru-RU" sz="1600" b="0" i="1" dirty="0" err="1">
                        <a:latin typeface="Cambria Math"/>
                      </a:rPr>
                      <m:t>+</m:t>
                    </m:r>
                    <m:r>
                      <a:rPr lang="ru-RU" sz="1600" b="0" i="1" dirty="0" err="1">
                        <a:latin typeface="Cambria Math"/>
                      </a:rPr>
                      <m:t>𝑏𝑦</m:t>
                    </m:r>
                    <m:r>
                      <a:rPr lang="ru-RU" sz="1600" b="0" i="1" dirty="0">
                        <a:latin typeface="Cambria Math"/>
                      </a:rPr>
                      <m:t>=</m:t>
                    </m:r>
                    <m:r>
                      <a:rPr lang="ru-RU" sz="1600" b="0" i="1" dirty="0" err="1">
                        <a:latin typeface="Cambria Math"/>
                      </a:rPr>
                      <m:t>𝑎</m:t>
                    </m:r>
                    <m:r>
                      <a:rPr lang="ru-RU" sz="1600" b="0" i="1" dirty="0" err="1">
                        <a:latin typeface="Cambria Math"/>
                      </a:rPr>
                      <m:t>⋅</m:t>
                    </m:r>
                    <m:r>
                      <a:rPr lang="ru-RU" sz="1600" b="0" i="1" dirty="0" err="1">
                        <a:latin typeface="Cambria Math"/>
                      </a:rPr>
                      <m:t>𝑡</m:t>
                    </m:r>
                    <m:r>
                      <a:rPr lang="ru-RU" sz="1600" b="0" i="1" dirty="0" err="1">
                        <a:latin typeface="Cambria Math"/>
                      </a:rPr>
                      <m:t>+</m:t>
                    </m:r>
                    <m:r>
                      <a:rPr lang="ru-RU" sz="1600" b="0" i="1" dirty="0" err="1">
                        <a:latin typeface="Cambria Math"/>
                      </a:rPr>
                      <m:t>𝑏</m:t>
                    </m:r>
                    <m:r>
                      <a:rPr lang="ru-RU" sz="1600" b="0" i="1" dirty="0">
                        <a:latin typeface="Cambria Math"/>
                      </a:rPr>
                      <m:t>.</m:t>
                    </m:r>
                  </m:oMath>
                </a14:m>
                <a:endParaRPr lang="ru-RU" sz="1600" dirty="0"/>
              </a:p>
              <a:p>
                <a:pPr>
                  <a:lnSpc>
                    <a:spcPct val="150000"/>
                  </a:lnSpc>
                </a:pPr>
                <a:endParaRPr lang="ru-RU" sz="1600" dirty="0" smtClean="0"/>
              </a:p>
              <a:p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from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sklearn.linear_model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LinearRegression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numpy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400" dirty="0">
                    <a:solidFill>
                      <a:srgbClr val="0033B3"/>
                    </a:solidFill>
                    <a:latin typeface="JetBrains Mono"/>
                  </a:rPr>
                  <a:t>as </a:t>
                </a:r>
                <a:r>
                  <a:rPr lang="en-US" sz="1400" dirty="0" smtClean="0">
                    <a:solidFill>
                      <a:srgbClr val="080808"/>
                    </a:solidFill>
                    <a:latin typeface="JetBrains Mono"/>
                  </a:rPr>
                  <a:t>np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i="1" dirty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400" i="1" dirty="0">
                    <a:solidFill>
                      <a:srgbClr val="8C8C8C"/>
                    </a:solidFill>
                    <a:latin typeface="JetBrains Mono"/>
                  </a:rPr>
                  <a:t>Преобразуем даты в числовой формат (дни с начала ряда)</a:t>
                </a:r>
                <a:br>
                  <a:rPr lang="ru-RU" sz="14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X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np.arange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 err="1">
                    <a:solidFill>
                      <a:srgbClr val="000080"/>
                    </a:solidFill>
                    <a:latin typeface="JetBrains Mono"/>
                  </a:rPr>
                  <a:t>len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)).reshape(-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y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ts.values.reshape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(-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1</a:t>
                </a:r>
                <a:r>
                  <a:rPr lang="en-US" sz="1400" dirty="0" smtClean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model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LinearRegression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().fit(X, y)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trend_line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 =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model.predict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(X</a:t>
                </a:r>
                <a:r>
                  <a:rPr lang="en-US" sz="1400" dirty="0" smtClean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ts.index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ts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label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"</a:t>
                </a:r>
                <a:r>
                  <a:rPr lang="ru-RU" sz="1400" dirty="0">
                    <a:solidFill>
                      <a:srgbClr val="067D17"/>
                    </a:solidFill>
                    <a:latin typeface="JetBrains Mono"/>
                  </a:rPr>
                  <a:t>Исходный ряд"</a:t>
                </a:r>
                <a:r>
                  <a:rPr lang="ru-RU" sz="14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ru-RU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plt.plot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ts.index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trend_line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label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"</a:t>
                </a:r>
                <a:r>
                  <a:rPr lang="ru-RU" sz="1400" dirty="0">
                    <a:solidFill>
                      <a:srgbClr val="067D17"/>
                    </a:solidFill>
                    <a:latin typeface="JetBrains Mono"/>
                  </a:rPr>
                  <a:t>Линейный тренд"</a:t>
                </a:r>
                <a:r>
                  <a:rPr lang="ru-RU" sz="14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400" dirty="0">
                    <a:solidFill>
                      <a:srgbClr val="660099"/>
                    </a:solidFill>
                    <a:latin typeface="JetBrains Mono"/>
                  </a:rPr>
                  <a:t>color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"red"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plt.legend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plt.show</a:t>
                </a:r>
                <a:r>
                  <a:rPr lang="en-US" sz="1400" dirty="0" smtClean="0">
                    <a:solidFill>
                      <a:srgbClr val="080808"/>
                    </a:solidFill>
                    <a:latin typeface="JetBrains Mono"/>
                  </a:rPr>
                  <a:t>()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4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400" dirty="0">
                    <a:solidFill>
                      <a:srgbClr val="000080"/>
                    </a:solidFill>
                    <a:latin typeface="JetBrains Mono"/>
                  </a:rPr>
                  <a:t>print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f"</a:t>
                </a:r>
                <a:r>
                  <a:rPr lang="ru-RU" sz="1400" dirty="0">
                    <a:solidFill>
                      <a:srgbClr val="067D17"/>
                    </a:solidFill>
                    <a:latin typeface="JetBrains Mono"/>
                  </a:rPr>
                  <a:t>Наклон тренда: </a:t>
                </a:r>
                <a:r>
                  <a:rPr lang="ru-RU" sz="1400" dirty="0">
                    <a:solidFill>
                      <a:srgbClr val="0037A6"/>
                    </a:solidFill>
                    <a:latin typeface="JetBrains Mono"/>
                  </a:rPr>
                  <a:t>{</a:t>
                </a:r>
                <a:r>
                  <a:rPr lang="en-US" sz="1400" dirty="0" err="1">
                    <a:solidFill>
                      <a:srgbClr val="080808"/>
                    </a:solidFill>
                    <a:latin typeface="JetBrains Mono"/>
                  </a:rPr>
                  <a:t>model.coef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_[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][</a:t>
                </a:r>
                <a:r>
                  <a:rPr lang="en-US" sz="1400" dirty="0">
                    <a:solidFill>
                      <a:srgbClr val="1750EB"/>
                    </a:solidFill>
                    <a:latin typeface="JetBrains Mono"/>
                  </a:rPr>
                  <a:t>0</a:t>
                </a:r>
                <a:r>
                  <a:rPr lang="en-US" sz="1400" dirty="0">
                    <a:solidFill>
                      <a:srgbClr val="080808"/>
                    </a:solidFill>
                    <a:latin typeface="JetBrains Mono"/>
                  </a:rPr>
                  <a:t>]</a:t>
                </a:r>
                <a:r>
                  <a:rPr lang="en-US" sz="1400" dirty="0">
                    <a:solidFill>
                      <a:srgbClr val="0037A6"/>
                    </a:solidFill>
                    <a:latin typeface="JetBrains Mono"/>
                  </a:rPr>
                  <a:t>:</a:t>
                </a:r>
                <a:r>
                  <a:rPr lang="en-US" sz="1400" dirty="0">
                    <a:solidFill>
                      <a:srgbClr val="067D17"/>
                    </a:solidFill>
                    <a:latin typeface="JetBrains Mono"/>
                  </a:rPr>
                  <a:t>.2f</a:t>
                </a:r>
                <a:r>
                  <a:rPr lang="en-US" sz="1400" dirty="0" smtClean="0">
                    <a:solidFill>
                      <a:srgbClr val="0037A6"/>
                    </a:solidFill>
                    <a:latin typeface="JetBrains Mono"/>
                  </a:rPr>
                  <a:t>}</a:t>
                </a:r>
                <a:r>
                  <a:rPr lang="en-US" sz="1400" dirty="0" smtClean="0">
                    <a:solidFill>
                      <a:srgbClr val="067D17"/>
                    </a:solidFill>
                    <a:latin typeface="JetBrains Mono"/>
                  </a:rPr>
                  <a:t>"</a:t>
                </a:r>
                <a:r>
                  <a:rPr lang="en-US" sz="1400" dirty="0" smtClean="0">
                    <a:solidFill>
                      <a:srgbClr val="080808"/>
                    </a:solidFill>
                    <a:latin typeface="JetBrains Mono"/>
                  </a:rPr>
                  <a:t>)</a:t>
                </a:r>
              </a:p>
              <a:p>
                <a:r>
                  <a:rPr lang="ru-RU" sz="1600" dirty="0" smtClean="0"/>
                  <a:t>Наклон </a:t>
                </a:r>
                <a:r>
                  <a:rPr lang="ru-RU" sz="1600" dirty="0"/>
                  <a:t>&gt; 0 → восходящий тренд.</a:t>
                </a:r>
              </a:p>
              <a:p>
                <a:r>
                  <a:rPr lang="ru-RU" sz="1600" dirty="0"/>
                  <a:t>Наклон &lt; 0 → нисходящий тренд.</a:t>
                </a:r>
              </a:p>
              <a:p>
                <a:endParaRPr lang="en-US" sz="1600" dirty="0">
                  <a:solidFill>
                    <a:srgbClr val="080808"/>
                  </a:solidFill>
                  <a:latin typeface="JetBrains Mono"/>
                </a:endParaRPr>
              </a:p>
              <a:p>
                <a:pPr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118682"/>
                <a:ext cx="9667440" cy="5155658"/>
              </a:xfrm>
              <a:prstGeom prst="rect">
                <a:avLst/>
              </a:prstGeom>
              <a:blipFill rotWithShape="1">
                <a:blip r:embed="rId3"/>
                <a:stretch>
                  <a:fillRect l="-315" b="-50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50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Выявление тренда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/>
              <a:t>Тест </a:t>
            </a:r>
            <a:r>
              <a:rPr lang="ru-RU" sz="1600" b="1" dirty="0"/>
              <a:t>Манна-</a:t>
            </a:r>
            <a:r>
              <a:rPr lang="ru-RU" sz="1600" b="1" dirty="0" err="1"/>
              <a:t>Кендалла</a:t>
            </a:r>
            <a:r>
              <a:rPr lang="ru-RU" sz="1600" b="1" dirty="0"/>
              <a:t> (</a:t>
            </a:r>
            <a:r>
              <a:rPr lang="ru-RU" sz="1600" b="1" dirty="0" err="1"/>
              <a:t>Mann-Kendall</a:t>
            </a:r>
            <a:r>
              <a:rPr lang="ru-RU" sz="1600" b="1" dirty="0"/>
              <a:t> </a:t>
            </a:r>
            <a:r>
              <a:rPr lang="ru-RU" sz="1600" b="1" dirty="0" err="1"/>
              <a:t>Test</a:t>
            </a:r>
            <a:r>
              <a:rPr lang="ru-RU" sz="1600" b="1" dirty="0"/>
              <a:t>)</a:t>
            </a:r>
            <a:endParaRPr lang="ru-RU" sz="1600" dirty="0"/>
          </a:p>
          <a:p>
            <a:pPr>
              <a:lnSpc>
                <a:spcPct val="150000"/>
              </a:lnSpc>
            </a:pPr>
            <a:r>
              <a:rPr lang="ru-RU" sz="1600" dirty="0"/>
              <a:t>Подходит для: статистической проверки наличия тренда.</a:t>
            </a:r>
            <a:br>
              <a:rPr lang="ru-RU" sz="1600" dirty="0"/>
            </a:br>
            <a:r>
              <a:rPr lang="ru-RU" sz="1600" dirty="0"/>
              <a:t>Нулевая </a:t>
            </a:r>
            <a:r>
              <a:rPr lang="ru-RU" sz="1600" dirty="0" smtClean="0"/>
              <a:t>гипотеза​</a:t>
            </a:r>
            <a:r>
              <a:rPr lang="ru-RU" sz="1600" dirty="0"/>
              <a:t>: тренда нет.</a:t>
            </a:r>
            <a:br>
              <a:rPr lang="ru-RU" sz="1600" dirty="0"/>
            </a:br>
            <a:r>
              <a:rPr lang="ru-RU" sz="1600" dirty="0" smtClean="0"/>
              <a:t>Альтернатива​</a:t>
            </a:r>
            <a:r>
              <a:rPr lang="ru-RU" sz="1600" dirty="0"/>
              <a:t>: тренд есть.</a:t>
            </a:r>
          </a:p>
          <a:p>
            <a:pPr>
              <a:lnSpc>
                <a:spcPct val="150000"/>
              </a:lnSpc>
            </a:pP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33B3"/>
                </a:solidFill>
                <a:latin typeface="JetBrains Mono"/>
              </a:rPr>
              <a:t>from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pymannkendall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 </a:t>
            </a:r>
            <a:r>
              <a:rPr lang="en-US" sz="1400" dirty="0">
                <a:solidFill>
                  <a:srgbClr val="0033B3"/>
                </a:solidFill>
                <a:latin typeface="JetBrains Mono"/>
              </a:rPr>
              <a:t>import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original_test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80808"/>
                </a:solidFill>
                <a:latin typeface="JetBrains Mono"/>
              </a:rPr>
              <a:t>result = 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original_test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 err="1">
                <a:solidFill>
                  <a:srgbClr val="080808"/>
                </a:solidFill>
                <a:latin typeface="JetBrains Mono"/>
              </a:rPr>
              <a:t>ts.values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400" dirty="0">
                <a:solidFill>
                  <a:srgbClr val="080808"/>
                </a:solidFill>
                <a:latin typeface="JetBrains Mono"/>
              </a:rPr>
            </a:br>
            <a:r>
              <a:rPr lang="en-US" sz="14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f"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Тест Манна-</a:t>
            </a:r>
            <a:r>
              <a:rPr lang="ru-RU" sz="1400" dirty="0" err="1">
                <a:solidFill>
                  <a:srgbClr val="067D17"/>
                </a:solidFill>
                <a:latin typeface="JetBrains Mono"/>
              </a:rPr>
              <a:t>Кендалла</a:t>
            </a:r>
            <a:r>
              <a:rPr lang="ru-RU" sz="1400" dirty="0">
                <a:solidFill>
                  <a:srgbClr val="067D17"/>
                </a:solidFill>
                <a:latin typeface="JetBrains Mono"/>
              </a:rPr>
              <a:t>: 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p-value = </a:t>
            </a:r>
            <a:r>
              <a:rPr lang="en-US" sz="14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result.p</a:t>
            </a:r>
            <a:r>
              <a:rPr lang="en-US" sz="1400" dirty="0">
                <a:solidFill>
                  <a:srgbClr val="0037A6"/>
                </a:solidFill>
                <a:latin typeface="JetBrains Mono"/>
              </a:rPr>
              <a:t>: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.3f</a:t>
            </a:r>
            <a:r>
              <a:rPr lang="en-US" sz="14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400" dirty="0">
                <a:solidFill>
                  <a:srgbClr val="067D17"/>
                </a:solidFill>
                <a:latin typeface="JetBrains Mono"/>
              </a:rPr>
              <a:t>"</a:t>
            </a:r>
            <a:r>
              <a:rPr lang="en-US" sz="14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1600" b="1" dirty="0" smtClean="0"/>
          </a:p>
          <a:p>
            <a:pPr>
              <a:lnSpc>
                <a:spcPct val="150000"/>
              </a:lnSpc>
            </a:pPr>
            <a:r>
              <a:rPr lang="ru-RU" sz="1600" b="1" dirty="0" smtClean="0"/>
              <a:t>Интерпретация</a:t>
            </a:r>
            <a:r>
              <a:rPr lang="ru-RU" sz="1600" b="1" dirty="0"/>
              <a:t>:</a:t>
            </a:r>
            <a:endParaRPr lang="ru-RU" sz="1600" dirty="0"/>
          </a:p>
          <a:p>
            <a:pPr>
              <a:lnSpc>
                <a:spcPct val="150000"/>
              </a:lnSpc>
            </a:pPr>
            <a:r>
              <a:rPr lang="ru-RU" sz="1600" dirty="0" err="1"/>
              <a:t>value</a:t>
            </a:r>
            <a:r>
              <a:rPr lang="ru-RU" sz="1600" dirty="0"/>
              <a:t> &lt; 0.05 → тренд есть.</a:t>
            </a:r>
          </a:p>
          <a:p>
            <a:pPr>
              <a:lnSpc>
                <a:spcPct val="150000"/>
              </a:lnSpc>
            </a:pPr>
            <a:r>
              <a:rPr lang="ru-RU" sz="1600" dirty="0" err="1" smtClean="0"/>
              <a:t>value</a:t>
            </a:r>
            <a:r>
              <a:rPr lang="ru-RU" sz="1600" dirty="0" smtClean="0"/>
              <a:t> </a:t>
            </a:r>
            <a:r>
              <a:rPr lang="ru-RU" sz="1600" dirty="0"/>
              <a:t>≥ 0.05 → тренда нет</a:t>
            </a:r>
          </a:p>
          <a:p>
            <a:pPr>
              <a:lnSpc>
                <a:spcPct val="150000"/>
              </a:lnSpc>
            </a:pPr>
            <a:endParaRPr lang="en-US" sz="16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2297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Выявление сезонности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ustomShape 4"/>
              <p:cNvSpPr/>
              <p:nvPr/>
            </p:nvSpPr>
            <p:spPr>
              <a:xfrm>
                <a:off x="581040" y="1274322"/>
                <a:ext cx="9667440" cy="50000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>
                <a:no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ru-RU" sz="1600" dirty="0" smtClean="0"/>
                  <a:t>Сезонность — это периодические колебания данных, повторяющиеся через фиксированные интервалы (день, неделя, год и т. д.). </a:t>
                </a:r>
                <a:endParaRPr lang="en-US" sz="1600" dirty="0" smtClean="0"/>
              </a:p>
              <a:p>
                <a:pPr algn="just">
                  <a:lnSpc>
                    <a:spcPct val="150000"/>
                  </a:lnSpc>
                </a:pPr>
                <a:endParaRPr lang="en-US" sz="1600" dirty="0"/>
              </a:p>
              <a:p>
                <a:r>
                  <a:rPr lang="ru-RU" sz="1600" b="1" dirty="0"/>
                  <a:t>Автокорреляционная функция (</a:t>
                </a:r>
                <a:r>
                  <a:rPr lang="en-US" sz="1600" b="1" dirty="0"/>
                  <a:t>ACF)</a:t>
                </a:r>
                <a:endParaRPr lang="en-US" sz="1600" dirty="0"/>
              </a:p>
              <a:p>
                <a:r>
                  <a:rPr lang="ru-RU" sz="1600" dirty="0"/>
                  <a:t>Подходит для: выявления периодичности.</a:t>
                </a:r>
                <a:br>
                  <a:rPr lang="ru-RU" sz="1600" dirty="0"/>
                </a:br>
                <a:r>
                  <a:rPr lang="ru-RU" sz="1600" dirty="0"/>
                  <a:t>Как работает: показывает корреляцию ряда с его лагами (сдвинутыми копиями).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</a:rPr>
                      <m:t>𝐴𝐶𝐹</m:t>
                    </m:r>
                    <m:r>
                      <a:rPr lang="en-US" sz="1600" i="1" dirty="0" smtClean="0">
                        <a:latin typeface="Cambria Math"/>
                      </a:rPr>
                      <m:t>(</m:t>
                    </m:r>
                    <m:r>
                      <a:rPr lang="en-US" sz="1600" i="1" dirty="0" smtClean="0">
                        <a:latin typeface="Cambria Math"/>
                      </a:rPr>
                      <m:t>𝑘</m:t>
                    </m:r>
                    <m:r>
                      <a:rPr lang="en-US" sz="1600" i="1" dirty="0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en-US" sz="16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 dirty="0" err="1">
                            <a:latin typeface="Cambria Math"/>
                          </a:rPr>
                          <m:t>𝐶𝑜𝑣</m:t>
                        </m:r>
                        <m:d>
                          <m:dPr>
                            <m:ctrlPr>
                              <a:rPr lang="en-US" sz="1600" i="1" dirty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600" i="1" dirty="0" err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1600" i="1" dirty="0" err="1"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1600" i="1" dirty="0" err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600" b="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600" i="1" dirty="0" err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1600" b="0" i="1" dirty="0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i="1" dirty="0" err="1">
                                        <a:latin typeface="Cambria Math"/>
                                      </a:rPr>
                                      <m:t>𝑡</m:t>
                                    </m:r>
                                    <m:r>
                                      <a:rPr lang="en-US" sz="1600" i="1" dirty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1600" i="1" dirty="0">
                                        <a:latin typeface="Cambria Math"/>
                                      </a:rPr>
                                      <m:t>𝑘</m:t>
                                    </m:r>
                                  </m:e>
                                </m:d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1600" i="1" dirty="0">
                            <a:latin typeface="Cambria Math"/>
                          </a:rPr>
                          <m:t>𝑉𝑎𝑟</m:t>
                        </m:r>
                        <m:r>
                          <a:rPr lang="en-US" sz="1600" i="1" dirty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16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i="1" dirty="0" err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 dirty="0" err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sz="1600" i="1" dirty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1600" dirty="0" smtClean="0"/>
                  <a:t>​ </a:t>
                </a:r>
              </a:p>
              <a:p>
                <a:r>
                  <a:rPr lang="ru-RU" sz="1600" dirty="0" smtClean="0"/>
                  <a:t>где</a:t>
                </a:r>
                <a:r>
                  <a:rPr lang="ru-RU" sz="1600" dirty="0"/>
                  <a:t> </a:t>
                </a:r>
                <a:r>
                  <a:rPr lang="en-US" sz="1600" i="1" dirty="0" smtClean="0"/>
                  <a:t>k</a:t>
                </a:r>
                <a:r>
                  <a:rPr lang="en-US" sz="1600" dirty="0"/>
                  <a:t> — </a:t>
                </a:r>
                <a:r>
                  <a:rPr lang="ru-RU" sz="1600" dirty="0"/>
                  <a:t>лаг.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1600" dirty="0" smtClean="0"/>
              </a:p>
              <a:p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from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statsmodels.graphics.tsaplots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 </a:t>
                </a:r>
                <a:r>
                  <a:rPr lang="en-US" sz="1600" dirty="0">
                    <a:solidFill>
                      <a:srgbClr val="0033B3"/>
                    </a:solidFill>
                    <a:latin typeface="JetBrains Mono"/>
                  </a:rPr>
                  <a:t>import 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plot_acf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/>
                </a:r>
                <a:br>
                  <a:rPr lang="en-US" sz="1600" dirty="0">
                    <a:solidFill>
                      <a:srgbClr val="080808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plot_acf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</a:t>
                </a: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ts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, </a:t>
                </a:r>
                <a:r>
                  <a:rPr lang="en-US" sz="1600" dirty="0">
                    <a:solidFill>
                      <a:srgbClr val="660099"/>
                    </a:solidFill>
                    <a:latin typeface="JetBrains Mono"/>
                  </a:rPr>
                  <a:t>lags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=</a:t>
                </a:r>
                <a:r>
                  <a:rPr lang="en-US" sz="1600" dirty="0">
                    <a:solidFill>
                      <a:srgbClr val="1750EB"/>
                    </a:solidFill>
                    <a:latin typeface="JetBrains Mono"/>
                  </a:rPr>
                  <a:t>100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)  </a:t>
                </a:r>
                <a:r>
                  <a:rPr lang="en-US" sz="1600" i="1" dirty="0">
                    <a:solidFill>
                      <a:srgbClr val="8C8C8C"/>
                    </a:solidFill>
                    <a:latin typeface="JetBrains Mono"/>
                  </a:rPr>
                  <a:t># </a:t>
                </a:r>
                <a:r>
                  <a:rPr lang="ru-RU" sz="1600" i="1" dirty="0">
                    <a:solidFill>
                      <a:srgbClr val="8C8C8C"/>
                    </a:solidFill>
                    <a:latin typeface="JetBrains Mono"/>
                  </a:rPr>
                  <a:t>Анализ до лага 100</a:t>
                </a:r>
                <a:br>
                  <a:rPr lang="ru-RU" sz="1600" i="1" dirty="0">
                    <a:solidFill>
                      <a:srgbClr val="8C8C8C"/>
                    </a:solidFill>
                    <a:latin typeface="JetBrains Mono"/>
                  </a:rPr>
                </a:br>
                <a:r>
                  <a:rPr lang="en-US" sz="1600" dirty="0" err="1">
                    <a:solidFill>
                      <a:srgbClr val="080808"/>
                    </a:solidFill>
                    <a:latin typeface="JetBrains Mono"/>
                  </a:rPr>
                  <a:t>plt.show</a:t>
                </a:r>
                <a:r>
                  <a:rPr lang="en-US" sz="1600" dirty="0">
                    <a:solidFill>
                      <a:srgbClr val="080808"/>
                    </a:solidFill>
                    <a:latin typeface="JetBrains Mono"/>
                  </a:rPr>
                  <a:t>()</a:t>
                </a:r>
              </a:p>
              <a:p>
                <a:endParaRPr lang="en-US" sz="1600" b="1" dirty="0" smtClean="0"/>
              </a:p>
              <a:p>
                <a:r>
                  <a:rPr lang="ru-RU" sz="1600" dirty="0" smtClean="0"/>
                  <a:t>Если есть пики </a:t>
                </a:r>
                <a:r>
                  <a:rPr lang="ru-RU" sz="1600" dirty="0"/>
                  <a:t>на лагах 7, 30, 365 → недельная/месячная/годовая сезонность.</a:t>
                </a:r>
              </a:p>
              <a:p>
                <a:r>
                  <a:rPr lang="ru-RU" sz="1600" dirty="0"/>
                  <a:t>Если ACF быстро затухает → сезонности нет.</a:t>
                </a:r>
              </a:p>
              <a:p>
                <a:pPr algn="just">
                  <a:lnSpc>
                    <a:spcPct val="150000"/>
                  </a:lnSpc>
                </a:pPr>
                <a:endParaRPr lang="ru-RU" sz="1600" dirty="0"/>
              </a:p>
            </p:txBody>
          </p:sp>
        </mc:Choice>
        <mc:Fallback xmlns="">
          <p:sp>
            <p:nvSpPr>
              <p:cNvPr id="90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40" y="1274322"/>
                <a:ext cx="9667440" cy="5000017"/>
              </a:xfrm>
              <a:prstGeom prst="rect">
                <a:avLst/>
              </a:prstGeom>
              <a:blipFill rotWithShape="1">
                <a:blip r:embed="rId3"/>
                <a:stretch>
                  <a:fillRect l="-315" r="-3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026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Выявление периодичности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/>
              <a:t>Периодичность — это повторяющиеся колебания данных через фиксированные интервалы (например, суточные, недельные, годовые циклы). </a:t>
            </a:r>
            <a:endParaRPr lang="en-US" sz="1600" dirty="0"/>
          </a:p>
          <a:p>
            <a:pPr algn="just">
              <a:lnSpc>
                <a:spcPct val="150000"/>
              </a:lnSpc>
            </a:pPr>
            <a:r>
              <a:rPr lang="ru-RU" sz="1600" dirty="0" smtClean="0"/>
              <a:t>Анализируется похожим с выявлением сезонности образом, за исключением выбора других временных интервалов.</a:t>
            </a:r>
          </a:p>
          <a:p>
            <a:pPr algn="just">
              <a:lnSpc>
                <a:spcPct val="150000"/>
              </a:lnSpc>
            </a:pPr>
            <a:endParaRPr lang="en-US" sz="1600" dirty="0" smtClean="0"/>
          </a:p>
          <a:p>
            <a:r>
              <a:rPr lang="en-US" sz="1600" dirty="0">
                <a:solidFill>
                  <a:srgbClr val="080808"/>
                </a:solidFill>
              </a:rPr>
              <a:t>model = SARIMAX(</a:t>
            </a:r>
            <a:r>
              <a:rPr lang="en-US" sz="1600" dirty="0" err="1">
                <a:solidFill>
                  <a:srgbClr val="080808"/>
                </a:solidFill>
              </a:rPr>
              <a:t>ts</a:t>
            </a:r>
            <a:r>
              <a:rPr lang="en-US" sz="1600" dirty="0">
                <a:solidFill>
                  <a:srgbClr val="080808"/>
                </a:solidFill>
              </a:rPr>
              <a:t>, </a:t>
            </a:r>
            <a:r>
              <a:rPr lang="en-US" sz="1600" dirty="0">
                <a:solidFill>
                  <a:srgbClr val="660099"/>
                </a:solidFill>
              </a:rPr>
              <a:t>order</a:t>
            </a:r>
            <a:r>
              <a:rPr lang="en-US" sz="1600" dirty="0">
                <a:solidFill>
                  <a:srgbClr val="080808"/>
                </a:solidFill>
              </a:rPr>
              <a:t>=(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,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,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), </a:t>
            </a:r>
            <a:r>
              <a:rPr lang="en-US" sz="1600" dirty="0" err="1">
                <a:solidFill>
                  <a:srgbClr val="660099"/>
                </a:solidFill>
              </a:rPr>
              <a:t>seasonal_order</a:t>
            </a:r>
            <a:r>
              <a:rPr lang="en-US" sz="1600" dirty="0">
                <a:solidFill>
                  <a:srgbClr val="080808"/>
                </a:solidFill>
              </a:rPr>
              <a:t>=(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,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,</a:t>
            </a:r>
            <a:r>
              <a:rPr lang="en-US" sz="1600" dirty="0">
                <a:solidFill>
                  <a:srgbClr val="1750EB"/>
                </a:solidFill>
              </a:rPr>
              <a:t>1</a:t>
            </a:r>
            <a:r>
              <a:rPr lang="en-US" sz="1600" dirty="0">
                <a:solidFill>
                  <a:srgbClr val="080808"/>
                </a:solidFill>
              </a:rPr>
              <a:t>,</a:t>
            </a:r>
            <a:r>
              <a:rPr lang="en-US" sz="1600" dirty="0">
                <a:solidFill>
                  <a:srgbClr val="1750EB"/>
                </a:solidFill>
              </a:rPr>
              <a:t>7</a:t>
            </a:r>
            <a:r>
              <a:rPr lang="en-US" sz="1600" dirty="0">
                <a:solidFill>
                  <a:srgbClr val="080808"/>
                </a:solidFill>
              </a:rPr>
              <a:t>))</a:t>
            </a:r>
            <a:br>
              <a:rPr lang="en-US" sz="1600" dirty="0">
                <a:solidFill>
                  <a:srgbClr val="080808"/>
                </a:solidFill>
              </a:rPr>
            </a:br>
            <a:r>
              <a:rPr lang="en-US" sz="1600" dirty="0">
                <a:solidFill>
                  <a:srgbClr val="080808"/>
                </a:solidFill>
              </a:rPr>
              <a:t>results = </a:t>
            </a:r>
            <a:r>
              <a:rPr lang="en-US" sz="1600" dirty="0" err="1">
                <a:solidFill>
                  <a:srgbClr val="080808"/>
                </a:solidFill>
              </a:rPr>
              <a:t>model.fit</a:t>
            </a:r>
            <a:r>
              <a:rPr lang="en-US" sz="1600" dirty="0">
                <a:solidFill>
                  <a:srgbClr val="080808"/>
                </a:solidFill>
              </a:rPr>
              <a:t>()</a:t>
            </a:r>
            <a:br>
              <a:rPr lang="en-US" sz="1600" dirty="0">
                <a:solidFill>
                  <a:srgbClr val="080808"/>
                </a:solidFill>
              </a:rPr>
            </a:br>
            <a:r>
              <a:rPr lang="en-US" sz="1600" dirty="0">
                <a:solidFill>
                  <a:srgbClr val="000080"/>
                </a:solidFill>
              </a:rPr>
              <a:t>print</a:t>
            </a:r>
            <a:r>
              <a:rPr lang="en-US" sz="1600" dirty="0">
                <a:solidFill>
                  <a:srgbClr val="080808"/>
                </a:solidFill>
              </a:rPr>
              <a:t>(</a:t>
            </a:r>
            <a:r>
              <a:rPr lang="en-US" sz="1600" dirty="0" err="1">
                <a:solidFill>
                  <a:srgbClr val="067D17"/>
                </a:solidFill>
              </a:rPr>
              <a:t>f"P</a:t>
            </a:r>
            <a:r>
              <a:rPr lang="en-US" sz="1600" dirty="0">
                <a:solidFill>
                  <a:srgbClr val="067D17"/>
                </a:solidFill>
              </a:rPr>
              <a:t>-value </a:t>
            </a:r>
            <a:r>
              <a:rPr lang="ru-RU" sz="1600" dirty="0">
                <a:solidFill>
                  <a:srgbClr val="067D17"/>
                </a:solidFill>
              </a:rPr>
              <a:t>сезонного коэффициента: </a:t>
            </a:r>
            <a:r>
              <a:rPr lang="ru-RU" sz="1600" dirty="0">
                <a:solidFill>
                  <a:srgbClr val="0037A6"/>
                </a:solidFill>
              </a:rPr>
              <a:t>{</a:t>
            </a:r>
            <a:r>
              <a:rPr lang="en-US" sz="1600" dirty="0" err="1">
                <a:solidFill>
                  <a:srgbClr val="080808"/>
                </a:solidFill>
              </a:rPr>
              <a:t>results.pvalues</a:t>
            </a:r>
            <a:r>
              <a:rPr lang="en-US" sz="1600" dirty="0">
                <a:solidFill>
                  <a:srgbClr val="080808"/>
                </a:solidFill>
              </a:rPr>
              <a:t>[</a:t>
            </a:r>
            <a:r>
              <a:rPr lang="en-US" sz="1600" dirty="0">
                <a:solidFill>
                  <a:srgbClr val="067D17"/>
                </a:solidFill>
              </a:rPr>
              <a:t>'ar.S.L7'</a:t>
            </a:r>
            <a:r>
              <a:rPr lang="en-US" sz="1600" dirty="0">
                <a:solidFill>
                  <a:srgbClr val="080808"/>
                </a:solidFill>
              </a:rPr>
              <a:t>]</a:t>
            </a:r>
            <a:r>
              <a:rPr lang="en-US" sz="1600" dirty="0">
                <a:solidFill>
                  <a:srgbClr val="0037A6"/>
                </a:solidFill>
              </a:rPr>
              <a:t>:</a:t>
            </a:r>
            <a:r>
              <a:rPr lang="en-US" sz="1600" dirty="0">
                <a:solidFill>
                  <a:srgbClr val="067D17"/>
                </a:solidFill>
              </a:rPr>
              <a:t>.3f</a:t>
            </a:r>
            <a:r>
              <a:rPr lang="en-US" sz="1600" dirty="0">
                <a:solidFill>
                  <a:srgbClr val="0037A6"/>
                </a:solidFill>
              </a:rPr>
              <a:t>}</a:t>
            </a:r>
            <a:r>
              <a:rPr lang="en-US" sz="1600" dirty="0">
                <a:solidFill>
                  <a:srgbClr val="067D17"/>
                </a:solidFill>
              </a:rPr>
              <a:t>"</a:t>
            </a:r>
            <a:r>
              <a:rPr lang="en-US" sz="1600" dirty="0">
                <a:solidFill>
                  <a:srgbClr val="080808"/>
                </a:solidFill>
              </a:rPr>
              <a:t>)</a:t>
            </a:r>
          </a:p>
          <a:p>
            <a:endParaRPr lang="en-US" sz="1600" b="1" dirty="0" smtClean="0"/>
          </a:p>
          <a:p>
            <a:r>
              <a:rPr lang="ru-RU" sz="1600" dirty="0"/>
              <a:t>Если </a:t>
            </a:r>
            <a:r>
              <a:rPr lang="ru-RU" sz="1600" b="1" dirty="0" err="1" smtClean="0"/>
              <a:t>value</a:t>
            </a:r>
            <a:r>
              <a:rPr lang="ru-RU" sz="1600" b="1" dirty="0" smtClean="0"/>
              <a:t> </a:t>
            </a:r>
            <a:r>
              <a:rPr lang="ru-RU" sz="1600" b="1" dirty="0"/>
              <a:t>&lt; 0.05</a:t>
            </a:r>
            <a:r>
              <a:rPr lang="ru-RU" sz="1600" dirty="0"/>
              <a:t> и амплитуда периодичности &gt; 10% от среднего значения → периодичность значима.</a:t>
            </a:r>
          </a:p>
          <a:p>
            <a:pPr algn="just"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5019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Выявление </a:t>
            </a: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стационарности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/>
              <a:t>Стационарность - это важное свойство временных рядов, которое означает, что их статистические характеристики (среднее, дисперсия, автокорреляция) не изменяются со временем.</a:t>
            </a:r>
          </a:p>
          <a:p>
            <a:pPr algn="just">
              <a:lnSpc>
                <a:spcPct val="150000"/>
              </a:lnSpc>
            </a:pPr>
            <a:r>
              <a:rPr lang="ru-RU" sz="1600" b="1" dirty="0"/>
              <a:t>Типы стационарности:</a:t>
            </a:r>
            <a:endParaRPr lang="ru-RU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Строго стационарный ряд - все моменты распределения неизменны во времени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Слабо стационарный ряд - постоянны только среднее, дисперсия и </a:t>
            </a:r>
            <a:r>
              <a:rPr lang="ru-RU" sz="1600" dirty="0" smtClean="0"/>
              <a:t>автоковариация</a:t>
            </a:r>
          </a:p>
          <a:p>
            <a:pPr algn="just">
              <a:lnSpc>
                <a:spcPct val="150000"/>
              </a:lnSpc>
            </a:pPr>
            <a:r>
              <a:rPr lang="ru-RU" sz="1600" dirty="0"/>
              <a:t>Большинство моделей временных рядов (ARIMA, SARIMA и др.) предполагают стационарность данных. Если ряд нестационарный, его нужно преобразовать.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1690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Тест Дики-</a:t>
            </a:r>
            <a:r>
              <a:rPr lang="ru-RU" sz="3600" spc="-1" dirty="0" err="1">
                <a:solidFill>
                  <a:srgbClr val="004892"/>
                </a:solidFill>
                <a:latin typeface="Montserrat"/>
              </a:rPr>
              <a:t>Фуллера</a:t>
            </a: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 (</a:t>
            </a:r>
            <a:r>
              <a:rPr lang="en-US" sz="3600" spc="-1" dirty="0">
                <a:solidFill>
                  <a:srgbClr val="004892"/>
                </a:solidFill>
                <a:latin typeface="Montserrat"/>
              </a:rPr>
              <a:t>ADF)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/>
              <a:t>Нулевая гипотеза: ряд нестационарный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033B3"/>
                </a:solidFill>
                <a:latin typeface="JetBrains Mono"/>
              </a:rPr>
              <a:t>def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 </a:t>
            </a:r>
            <a:r>
              <a:rPr lang="en-US" sz="1600" dirty="0" err="1">
                <a:solidFill>
                  <a:srgbClr val="00627A"/>
                </a:solidFill>
                <a:latin typeface="JetBrains Mono"/>
              </a:rPr>
              <a:t>adf_test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timeseries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):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</a:t>
            </a:r>
            <a:r>
              <a:rPr lang="ru-RU" sz="1600" dirty="0">
                <a:solidFill>
                  <a:srgbClr val="067D17"/>
                </a:solidFill>
                <a:latin typeface="JetBrains Mono"/>
              </a:rPr>
              <a:t>Результаты теста Дики-</a:t>
            </a:r>
            <a:r>
              <a:rPr lang="ru-RU" sz="1600" dirty="0" err="1">
                <a:solidFill>
                  <a:srgbClr val="067D17"/>
                </a:solidFill>
                <a:latin typeface="JetBrains Mono"/>
              </a:rPr>
              <a:t>Фуллера</a:t>
            </a:r>
            <a:r>
              <a:rPr lang="ru-RU" sz="1600" dirty="0">
                <a:solidFill>
                  <a:srgbClr val="067D17"/>
                </a:solidFill>
                <a:latin typeface="JetBrains Mono"/>
              </a:rPr>
              <a:t>:"</a:t>
            </a:r>
            <a:r>
              <a:rPr lang="ru-RU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ru-RU" sz="1600" dirty="0">
                <a:solidFill>
                  <a:srgbClr val="080808"/>
                </a:solidFill>
                <a:latin typeface="JetBrains Mono"/>
              </a:rPr>
            </a:br>
            <a:r>
              <a:rPr lang="ru-RU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dftest</a:t>
            </a:r>
            <a:r>
              <a:rPr lang="en-US" sz="16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adfuller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timeseries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 err="1">
                <a:solidFill>
                  <a:srgbClr val="660099"/>
                </a:solidFill>
                <a:latin typeface="JetBrains Mono"/>
              </a:rPr>
              <a:t>autolag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'AIC'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dfoutput</a:t>
            </a:r>
            <a:r>
              <a:rPr lang="en-US" sz="16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pd.Series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dftest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: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4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],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                    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index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=[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600" dirty="0">
                <a:solidFill>
                  <a:srgbClr val="067D17"/>
                </a:solidFill>
                <a:latin typeface="JetBrains Mono"/>
              </a:rPr>
              <a:t>Тестовая статистика'</a:t>
            </a:r>
            <a:r>
              <a:rPr lang="ru-RU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ru-RU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p-value'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                            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'</a:t>
            </a:r>
            <a:r>
              <a:rPr lang="ru-RU" sz="1600" dirty="0">
                <a:solidFill>
                  <a:srgbClr val="067D17"/>
                </a:solidFill>
                <a:latin typeface="JetBrains Mono"/>
              </a:rPr>
              <a:t>Количество лагов'</a:t>
            </a:r>
            <a:r>
              <a:rPr lang="ru-RU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ru-RU" sz="1600" dirty="0">
                <a:solidFill>
                  <a:srgbClr val="067D17"/>
                </a:solidFill>
                <a:latin typeface="JetBrains Mono"/>
              </a:rPr>
              <a:t>'Количество наблюдений'</a:t>
            </a:r>
            <a:r>
              <a:rPr lang="ru-RU" sz="1600" dirty="0">
                <a:solidFill>
                  <a:srgbClr val="080808"/>
                </a:solidFill>
                <a:latin typeface="JetBrains Mono"/>
              </a:rPr>
              <a:t>])</a:t>
            </a:r>
            <a:br>
              <a:rPr lang="ru-RU" sz="1600" dirty="0">
                <a:solidFill>
                  <a:srgbClr val="080808"/>
                </a:solidFill>
                <a:latin typeface="JetBrains Mono"/>
              </a:rPr>
            </a:br>
            <a:r>
              <a:rPr lang="ru-RU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for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key, value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in 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dftest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4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].items():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dfoutput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f'</a:t>
            </a:r>
            <a:r>
              <a:rPr lang="ru-RU" sz="1600" dirty="0">
                <a:solidFill>
                  <a:srgbClr val="067D17"/>
                </a:solidFill>
                <a:latin typeface="JetBrains Mono"/>
              </a:rPr>
              <a:t>Критическое значение (</a:t>
            </a:r>
            <a:r>
              <a:rPr lang="ru-RU" sz="1600" dirty="0">
                <a:solidFill>
                  <a:srgbClr val="0037A6"/>
                </a:solidFill>
                <a:latin typeface="JetBrains Mono"/>
              </a:rPr>
              <a:t>{</a:t>
            </a:r>
            <a:r>
              <a:rPr lang="en-US" sz="1600" dirty="0">
                <a:solidFill>
                  <a:srgbClr val="000000"/>
                </a:solidFill>
                <a:latin typeface="JetBrains Mono"/>
              </a:rPr>
              <a:t>key</a:t>
            </a:r>
            <a:r>
              <a:rPr lang="en-US" sz="1600" dirty="0">
                <a:solidFill>
                  <a:srgbClr val="0037A6"/>
                </a:solidFill>
                <a:latin typeface="JetBrains Mono"/>
              </a:rPr>
              <a:t>}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)'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] = </a:t>
            </a:r>
            <a:r>
              <a:rPr lang="en-US" sz="1600" dirty="0">
                <a:solidFill>
                  <a:srgbClr val="000000"/>
                </a:solidFill>
                <a:latin typeface="JetBrains Mono"/>
              </a:rPr>
              <a:t>value</a:t>
            </a:r>
            <a:br>
              <a:rPr lang="en-US" sz="1600" dirty="0">
                <a:solidFill>
                  <a:srgbClr val="000000"/>
                </a:solidFill>
                <a:latin typeface="JetBrains Mono"/>
              </a:rPr>
            </a:br>
            <a:r>
              <a:rPr lang="en-US" sz="1600" dirty="0">
                <a:solidFill>
                  <a:srgbClr val="000000"/>
                </a:solidFill>
                <a:latin typeface="JetBrains Mono"/>
              </a:rPr>
              <a:t>    </a:t>
            </a:r>
            <a:r>
              <a:rPr lang="en-US" sz="16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dfoutput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if 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dftest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[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] &lt;= 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0.05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: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6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</a:t>
            </a:r>
            <a:r>
              <a:rPr lang="ru-RU" sz="1600" dirty="0">
                <a:solidFill>
                  <a:srgbClr val="067D17"/>
                </a:solidFill>
                <a:latin typeface="JetBrains Mono"/>
              </a:rPr>
              <a:t>Вывод: ряд стационарный (отвергаем 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H0)"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else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: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    </a:t>
            </a:r>
            <a:r>
              <a:rPr lang="en-US" sz="16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</a:t>
            </a:r>
            <a:r>
              <a:rPr lang="ru-RU" sz="1600" dirty="0">
                <a:solidFill>
                  <a:srgbClr val="067D17"/>
                </a:solidFill>
                <a:latin typeface="JetBrains Mono"/>
              </a:rPr>
              <a:t>Вывод: ряд нестационарный (не отвергаем 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H0)"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adf_test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stationary_ts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00080"/>
                </a:solidFill>
                <a:latin typeface="JetBrains Mono"/>
              </a:rPr>
              <a:t>print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</a:t>
            </a:r>
            <a:r>
              <a:rPr lang="en-US" sz="1600" dirty="0">
                <a:solidFill>
                  <a:srgbClr val="0037A6"/>
                </a:solidFill>
                <a:latin typeface="JetBrains Mono"/>
              </a:rPr>
              <a:t>\n</a:t>
            </a:r>
            <a:r>
              <a:rPr lang="en-US" sz="1600" dirty="0">
                <a:solidFill>
                  <a:srgbClr val="067D17"/>
                </a:solidFill>
                <a:latin typeface="JetBrains Mono"/>
              </a:rPr>
              <a:t>"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adf_test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trend_ts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pPr algn="just">
              <a:lnSpc>
                <a:spcPct val="150000"/>
              </a:lnSpc>
            </a:pPr>
            <a:endParaRPr lang="ru-RU" sz="1600" dirty="0" smtClean="0"/>
          </a:p>
          <a:p>
            <a:pPr algn="just">
              <a:lnSpc>
                <a:spcPct val="15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6943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преобразования нестационарных </a:t>
            </a: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ВР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1600" dirty="0" smtClean="0"/>
              <a:t>Дифференцирование</a:t>
            </a:r>
            <a:endParaRPr lang="en-US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1600" dirty="0" smtClean="0"/>
              <a:t>Логарифмическое </a:t>
            </a:r>
            <a:r>
              <a:rPr lang="ru-RU" sz="1600" dirty="0"/>
              <a:t>преобразование (для рядов с изменяющейся дисперсией</a:t>
            </a:r>
            <a:r>
              <a:rPr lang="ru-RU" sz="1600" dirty="0" smtClean="0"/>
              <a:t>)</a:t>
            </a:r>
            <a:endParaRPr lang="en-US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1600" dirty="0" smtClean="0"/>
              <a:t>Сезонное </a:t>
            </a:r>
            <a:r>
              <a:rPr lang="ru-RU" sz="1600" dirty="0"/>
              <a:t>дифференцирование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ru-RU" sz="1600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6506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Проблема </a:t>
            </a: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пропущенных данных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/>
              <a:t>Пропуски в данных временных рядов - распространённая проблема, которая может существенно влиять на качество анализа и прогнозирования. В </a:t>
            </a:r>
            <a:r>
              <a:rPr lang="ru-RU" sz="1600" dirty="0" err="1"/>
              <a:t>Python</a:t>
            </a:r>
            <a:r>
              <a:rPr lang="ru-RU" sz="1600" dirty="0"/>
              <a:t> существует несколько подходов к обработке пропущенных значений.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6667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заполнения пропусков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Заполнение константой</a:t>
            </a:r>
          </a:p>
          <a:p>
            <a:r>
              <a:rPr lang="en-US" sz="1600" dirty="0" err="1"/>
              <a:t>ts_filled_const</a:t>
            </a:r>
            <a:r>
              <a:rPr lang="en-US" sz="1600" dirty="0"/>
              <a:t> = </a:t>
            </a:r>
            <a:r>
              <a:rPr lang="en-US" sz="1600" dirty="0" err="1"/>
              <a:t>ts.fillna</a:t>
            </a:r>
            <a:r>
              <a:rPr lang="en-US" sz="1600" dirty="0"/>
              <a:t>(0)</a:t>
            </a:r>
          </a:p>
          <a:p>
            <a:endParaRPr lang="en-US" sz="1600" dirty="0"/>
          </a:p>
          <a:p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Заполнение предыдущим значением (</a:t>
            </a: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forward fill)</a:t>
            </a:r>
          </a:p>
          <a:p>
            <a:r>
              <a:rPr lang="en-US" sz="1600" dirty="0" err="1"/>
              <a:t>ts_ffill</a:t>
            </a:r>
            <a:r>
              <a:rPr lang="en-US" sz="1600" dirty="0"/>
              <a:t> = </a:t>
            </a:r>
            <a:r>
              <a:rPr lang="en-US" sz="1600" dirty="0" err="1"/>
              <a:t>ts.ffill</a:t>
            </a:r>
            <a:r>
              <a:rPr lang="en-US" sz="1600" dirty="0"/>
              <a:t>()</a:t>
            </a:r>
          </a:p>
          <a:p>
            <a:endParaRPr lang="en-US" sz="1600" dirty="0"/>
          </a:p>
          <a:p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Заполнение следующим значением (</a:t>
            </a: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backward fill)</a:t>
            </a:r>
          </a:p>
          <a:p>
            <a:r>
              <a:rPr lang="en-US" sz="1600" dirty="0" err="1"/>
              <a:t>ts_bfill</a:t>
            </a:r>
            <a:r>
              <a:rPr lang="en-US" sz="1600" dirty="0"/>
              <a:t> = </a:t>
            </a:r>
            <a:r>
              <a:rPr lang="en-US" sz="1600" dirty="0" err="1"/>
              <a:t>ts.bfill</a:t>
            </a:r>
            <a:r>
              <a:rPr lang="en-US" sz="1600" dirty="0"/>
              <a:t>()</a:t>
            </a:r>
          </a:p>
          <a:p>
            <a:endParaRPr lang="en-US" sz="1600" dirty="0"/>
          </a:p>
          <a:p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Линейная интерполяция</a:t>
            </a:r>
          </a:p>
          <a:p>
            <a:r>
              <a:rPr lang="en-US" sz="1600" dirty="0" err="1"/>
              <a:t>ts_linear</a:t>
            </a:r>
            <a:r>
              <a:rPr lang="en-US" sz="1600" dirty="0"/>
              <a:t> = </a:t>
            </a:r>
            <a:r>
              <a:rPr lang="en-US" sz="1600" dirty="0" err="1"/>
              <a:t>ts.interpolate</a:t>
            </a:r>
            <a:r>
              <a:rPr lang="en-US" sz="1600" dirty="0"/>
              <a:t>(method='linear')</a:t>
            </a:r>
          </a:p>
          <a:p>
            <a:endParaRPr lang="en-US" sz="1600" dirty="0"/>
          </a:p>
          <a:p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Кубическая интерполяция</a:t>
            </a:r>
          </a:p>
          <a:p>
            <a:r>
              <a:rPr lang="en-US" sz="1600" dirty="0" err="1"/>
              <a:t>ts_cubic</a:t>
            </a:r>
            <a:r>
              <a:rPr lang="en-US" sz="1600" dirty="0"/>
              <a:t> = </a:t>
            </a:r>
            <a:r>
              <a:rPr lang="en-US" sz="1600" dirty="0" err="1"/>
              <a:t>ts.interpolate</a:t>
            </a:r>
            <a:r>
              <a:rPr lang="en-US" sz="1600" dirty="0"/>
              <a:t>(method='cubic')</a:t>
            </a:r>
          </a:p>
          <a:p>
            <a:endParaRPr lang="en-US" sz="1600" dirty="0"/>
          </a:p>
          <a:p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Сплайн-интерполяция</a:t>
            </a:r>
          </a:p>
          <a:p>
            <a:r>
              <a:rPr lang="en-US" sz="1600" dirty="0" err="1"/>
              <a:t>ts_spline</a:t>
            </a:r>
            <a:r>
              <a:rPr lang="en-US" sz="1600" dirty="0"/>
              <a:t> = </a:t>
            </a:r>
            <a:r>
              <a:rPr lang="en-US" sz="1600" dirty="0" err="1"/>
              <a:t>ts.interpolate</a:t>
            </a:r>
            <a:r>
              <a:rPr lang="en-US" sz="1600" dirty="0"/>
              <a:t>(method='spline', order=3)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6320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заполнения пропусков</a:t>
            </a:r>
            <a:endParaRPr lang="ru-RU" sz="3600" spc="-1" dirty="0">
              <a:solidFill>
                <a:srgbClr val="004892"/>
              </a:solidFill>
              <a:latin typeface="Montserrat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# Заполнение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медианой</a:t>
            </a:r>
          </a:p>
          <a:p>
            <a:r>
              <a:rPr lang="ru-RU" sz="1600" dirty="0" smtClean="0"/>
              <a:t> </a:t>
            </a:r>
            <a:r>
              <a:rPr lang="en-US" sz="1600" dirty="0" err="1"/>
              <a:t>ts_median</a:t>
            </a:r>
            <a:r>
              <a:rPr lang="en-US" sz="1600" dirty="0"/>
              <a:t> </a:t>
            </a:r>
            <a:r>
              <a:rPr lang="en-US" sz="1600" dirty="0"/>
              <a:t>=</a:t>
            </a:r>
            <a:r>
              <a:rPr lang="en-US" sz="1600" dirty="0"/>
              <a:t> </a:t>
            </a:r>
            <a:r>
              <a:rPr lang="en-US" sz="1600" dirty="0" err="1"/>
              <a:t>ts</a:t>
            </a:r>
            <a:r>
              <a:rPr lang="en-US" sz="1600" dirty="0" err="1"/>
              <a:t>.</a:t>
            </a:r>
            <a:r>
              <a:rPr lang="en-US" sz="1600" dirty="0" err="1"/>
              <a:t>fillna</a:t>
            </a:r>
            <a:r>
              <a:rPr lang="en-US" sz="1600" dirty="0"/>
              <a:t>(</a:t>
            </a:r>
            <a:r>
              <a:rPr lang="en-US" sz="1600" dirty="0" err="1"/>
              <a:t>ts</a:t>
            </a:r>
            <a:r>
              <a:rPr lang="en-US" sz="1600" dirty="0" err="1"/>
              <a:t>.</a:t>
            </a:r>
            <a:r>
              <a:rPr lang="en-US" sz="1600" dirty="0" err="1"/>
              <a:t>median</a:t>
            </a:r>
            <a:r>
              <a:rPr lang="en-US" sz="1600" dirty="0" smtClean="0"/>
              <a:t>())</a:t>
            </a:r>
            <a:endParaRPr lang="ru-RU" sz="1600" dirty="0" smtClean="0"/>
          </a:p>
          <a:p>
            <a:endParaRPr lang="ru-RU" sz="1600" dirty="0"/>
          </a:p>
          <a:p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Заполнение скользящим </a:t>
            </a:r>
            <a:r>
              <a:rPr lang="ru-RU" sz="1600" i="1" dirty="0">
                <a:solidFill>
                  <a:srgbClr val="8C8C8C"/>
                </a:solidFill>
                <a:latin typeface="JetBrains Mono"/>
              </a:rPr>
              <a:t>средним</a:t>
            </a:r>
          </a:p>
          <a:p>
            <a:r>
              <a:rPr lang="ru-RU" sz="1600" dirty="0" smtClean="0"/>
              <a:t> </a:t>
            </a:r>
            <a:r>
              <a:rPr lang="en-US" sz="1600" dirty="0" err="1"/>
              <a:t>window_size</a:t>
            </a:r>
            <a:r>
              <a:rPr lang="en-US" sz="1600" dirty="0"/>
              <a:t> </a:t>
            </a:r>
            <a:r>
              <a:rPr lang="en-US" sz="1600" dirty="0"/>
              <a:t>=</a:t>
            </a:r>
            <a:r>
              <a:rPr lang="en-US" sz="1600" dirty="0"/>
              <a:t> </a:t>
            </a:r>
            <a:r>
              <a:rPr lang="en-US" sz="1600" dirty="0" smtClean="0"/>
              <a:t>5</a:t>
            </a:r>
            <a:endParaRPr lang="ru-RU" sz="1600" dirty="0" smtClean="0"/>
          </a:p>
          <a:p>
            <a:r>
              <a:rPr lang="en-US" sz="1600" dirty="0" smtClean="0"/>
              <a:t> </a:t>
            </a:r>
            <a:r>
              <a:rPr lang="en-US" sz="1600" dirty="0" err="1"/>
              <a:t>ts_rolling</a:t>
            </a:r>
            <a:r>
              <a:rPr lang="en-US" sz="1600" dirty="0"/>
              <a:t> </a:t>
            </a:r>
            <a:r>
              <a:rPr lang="en-US" sz="1600" dirty="0"/>
              <a:t>=</a:t>
            </a:r>
            <a:r>
              <a:rPr lang="en-US" sz="1600" dirty="0"/>
              <a:t> </a:t>
            </a:r>
            <a:r>
              <a:rPr lang="en-US" sz="1600" dirty="0" err="1" smtClean="0"/>
              <a:t>ts.fillna</a:t>
            </a:r>
            <a:r>
              <a:rPr lang="en-US" sz="1600" dirty="0" smtClean="0"/>
              <a:t>(</a:t>
            </a:r>
            <a:r>
              <a:rPr lang="en-US" sz="1600" dirty="0" err="1" smtClean="0"/>
              <a:t>ts.rolling</a:t>
            </a:r>
            <a:r>
              <a:rPr lang="en-US" sz="1600" dirty="0" smtClean="0"/>
              <a:t>(</a:t>
            </a:r>
            <a:r>
              <a:rPr lang="en-US" sz="1600" dirty="0" err="1" smtClean="0"/>
              <a:t>window_size</a:t>
            </a:r>
            <a:r>
              <a:rPr lang="en-US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min_periods</a:t>
            </a:r>
            <a:r>
              <a:rPr lang="en-US" sz="1600" dirty="0"/>
              <a:t>=1).</a:t>
            </a:r>
            <a:r>
              <a:rPr lang="en-US" sz="1600" dirty="0"/>
              <a:t>mean</a:t>
            </a:r>
            <a:r>
              <a:rPr lang="en-US" sz="1600" dirty="0" smtClean="0"/>
              <a:t>())</a:t>
            </a:r>
            <a:endParaRPr lang="ru-RU" sz="1600" dirty="0" smtClean="0"/>
          </a:p>
          <a:p>
            <a:endParaRPr lang="ru-RU" sz="1600" dirty="0"/>
          </a:p>
          <a:p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KNN Imputer</a:t>
            </a:r>
            <a:br>
              <a:rPr lang="en-US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knn_imputer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KNNImputer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660099"/>
                </a:solidFill>
                <a:latin typeface="JetBrains Mono"/>
              </a:rPr>
              <a:t>n_neighbors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5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ts_knn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pd.Series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knn_imputer.fit_transform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ts.values.reshape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(-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)).flatten(),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index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ts.index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i="1" dirty="0">
                <a:solidFill>
                  <a:srgbClr val="8C8C8C"/>
                </a:solidFill>
                <a:latin typeface="JetBrains Mono"/>
              </a:rPr>
              <a:t># ARIMA Imputation</a:t>
            </a:r>
            <a:br>
              <a:rPr lang="en-US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sz="1600" dirty="0" err="1">
                <a:solidFill>
                  <a:srgbClr val="0033B3"/>
                </a:solidFill>
                <a:latin typeface="JetBrains Mono"/>
              </a:rPr>
              <a:t>def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 </a:t>
            </a:r>
            <a:r>
              <a:rPr lang="en-US" sz="1600" dirty="0" err="1">
                <a:solidFill>
                  <a:srgbClr val="00627A"/>
                </a:solidFill>
                <a:latin typeface="JetBrains Mono"/>
              </a:rPr>
              <a:t>arima_impute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JetBrains Mono"/>
              </a:rPr>
              <a:t>series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JetBrains Mono"/>
              </a:rPr>
              <a:t>order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=(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0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sz="1600" dirty="0">
                <a:solidFill>
                  <a:srgbClr val="1750EB"/>
                </a:solidFill>
                <a:latin typeface="JetBrains Mono"/>
              </a:rPr>
              <a:t>1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)):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>
                <a:solidFill>
                  <a:srgbClr val="000000"/>
                </a:solidFill>
                <a:latin typeface="JetBrains Mono"/>
              </a:rPr>
              <a:t>model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 ARIMA(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series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.dropna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(),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order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>
                <a:solidFill>
                  <a:srgbClr val="000000"/>
                </a:solidFill>
                <a:latin typeface="JetBrains Mono"/>
              </a:rPr>
              <a:t>order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model_fit</a:t>
            </a:r>
            <a:r>
              <a:rPr lang="en-US" sz="16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model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.fit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>
                <a:solidFill>
                  <a:srgbClr val="000000"/>
                </a:solidFill>
                <a:latin typeface="JetBrains Mono"/>
              </a:rPr>
              <a:t>predictions 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model_fit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.predict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start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series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.first_valid_index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(), 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                              </a:t>
            </a:r>
            <a:r>
              <a:rPr lang="en-US" sz="1600" dirty="0">
                <a:solidFill>
                  <a:srgbClr val="660099"/>
                </a:solidFill>
                <a:latin typeface="JetBrains Mono"/>
              </a:rPr>
              <a:t>end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=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series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.last_valid_index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())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>    </a:t>
            </a:r>
            <a:r>
              <a:rPr lang="en-US" sz="1600" dirty="0">
                <a:solidFill>
                  <a:srgbClr val="0033B3"/>
                </a:solidFill>
                <a:latin typeface="JetBrains Mono"/>
              </a:rPr>
              <a:t>return </a:t>
            </a:r>
            <a:r>
              <a:rPr lang="en-US" sz="1600" dirty="0" err="1">
                <a:solidFill>
                  <a:srgbClr val="000000"/>
                </a:solidFill>
                <a:latin typeface="JetBrains Mono"/>
              </a:rPr>
              <a:t>series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.fillna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JetBrains Mono"/>
              </a:rPr>
              <a:t>predictions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>
                <a:solidFill>
                  <a:srgbClr val="080808"/>
                </a:solidFill>
                <a:latin typeface="JetBrains Mono"/>
              </a:rPr>
              <a:t/>
            </a:r>
            <a:br>
              <a:rPr lang="en-US" sz="1600" dirty="0">
                <a:solidFill>
                  <a:srgbClr val="080808"/>
                </a:solidFill>
                <a:latin typeface="JetBrains Mono"/>
              </a:rPr>
            </a:b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ts_arima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 = 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arima_impute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(</a:t>
            </a:r>
            <a:r>
              <a:rPr lang="en-US" sz="1600" dirty="0" err="1">
                <a:solidFill>
                  <a:srgbClr val="080808"/>
                </a:solidFill>
                <a:latin typeface="JetBrains Mono"/>
              </a:rPr>
              <a:t>ts</a:t>
            </a:r>
            <a:r>
              <a:rPr lang="en-US" sz="1600" dirty="0">
                <a:solidFill>
                  <a:srgbClr val="080808"/>
                </a:solidFill>
                <a:latin typeface="JetBrains Mono"/>
              </a:rPr>
              <a:t>)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307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Выбор </a:t>
            </a: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горизонта прогнозирования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Горизонт </a:t>
            </a:r>
            <a:r>
              <a:rPr lang="ru-RU" sz="1600" dirty="0">
                <a:solidFill>
                  <a:srgbClr val="080808"/>
                </a:solidFill>
                <a:latin typeface="JetBrains Mono"/>
              </a:rPr>
              <a:t>прогнозирования - это количество временных шагов, на которое мы хотим предсказать будущие значения временного ряда. </a:t>
            </a:r>
            <a:r>
              <a:rPr lang="ru-RU" sz="1600" dirty="0">
                <a:solidFill>
                  <a:srgbClr val="080808"/>
                </a:solidFill>
                <a:latin typeface="JetBrains Mono"/>
              </a:rPr>
              <a:t>Правильный выбор горизонта критически важен для качества прогнозов.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Ключевые факторы выбора горизонта прогнозирования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Бизнес-требования (например, прогноз спроса на неделю/месяц/квартал вперед)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Доступность данных (историческая глубина данных)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Изменчивость ряда (чем более изменчив ряд, тем короче должен быть горизонт)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Цель прогнозирования (стратегическое планирование </a:t>
            </a:r>
            <a:r>
              <a:rPr lang="ru-RU" sz="1600" dirty="0" err="1">
                <a:solidFill>
                  <a:srgbClr val="080808"/>
                </a:solidFill>
                <a:latin typeface="JetBrains Mono"/>
              </a:rPr>
              <a:t>vs</a:t>
            </a:r>
            <a:r>
              <a:rPr lang="ru-RU" sz="1600" dirty="0">
                <a:solidFill>
                  <a:srgbClr val="080808"/>
                </a:solidFill>
                <a:latin typeface="JetBrains Mono"/>
              </a:rPr>
              <a:t> оперативное управление)</a:t>
            </a:r>
            <a:endParaRPr lang="en-US" sz="1600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151711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004892"/>
                </a:solidFill>
                <a:latin typeface="Montserrat"/>
              </a:rPr>
              <a:t>Выбор </a:t>
            </a: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горизонта прогнозирования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274322"/>
            <a:ext cx="9667440" cy="50000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Рекомендации </a:t>
            </a:r>
            <a:r>
              <a:rPr lang="ru-RU" sz="1600" dirty="0">
                <a:solidFill>
                  <a:srgbClr val="080808"/>
                </a:solidFill>
                <a:latin typeface="JetBrains Mono"/>
              </a:rPr>
              <a:t>по выбору горизонта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: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Начинайте с коротких горизонтов (1-5 периодов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)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Постепенно увеличивайте горизонт, контролируя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качество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Используйте комбинацию статистических и </a:t>
            </a:r>
            <a:r>
              <a:rPr lang="ru-RU" sz="1600" dirty="0" smtClean="0">
                <a:solidFill>
                  <a:srgbClr val="080808"/>
                </a:solidFill>
                <a:latin typeface="JetBrains Mono"/>
              </a:rPr>
              <a:t>ML-методов</a:t>
            </a:r>
            <a:endParaRPr lang="ru-RU" sz="1600" dirty="0">
              <a:solidFill>
                <a:srgbClr val="080808"/>
              </a:solidFill>
              <a:latin typeface="JetBrains Mono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80808"/>
                </a:solidFill>
                <a:latin typeface="JetBrains Mono"/>
              </a:rPr>
              <a:t>Учитывайте бизнес-потребности и практическую применимость прогнозов</a:t>
            </a:r>
            <a:endParaRPr lang="en-US" sz="1600" dirty="0">
              <a:solidFill>
                <a:srgbClr val="080808"/>
              </a:solidFill>
              <a:latin typeface="JetBrains Mono"/>
            </a:endParaRPr>
          </a:p>
        </p:txBody>
      </p:sp>
    </p:spTree>
    <p:extLst>
      <p:ext uri="{BB962C8B-B14F-4D97-AF65-F5344CB8AC3E}">
        <p14:creationId xmlns:p14="http://schemas.microsoft.com/office/powerpoint/2010/main" val="135503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663</TotalTime>
  <Words>1806</Words>
  <Application>Microsoft Office PowerPoint</Application>
  <PresentationFormat>Произвольный</PresentationFormat>
  <Paragraphs>327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приемной  кампании - 2019</dc:title>
  <dc:creator>afsafasfasfa afafaf</dc:creator>
  <cp:lastModifiedBy>user</cp:lastModifiedBy>
  <cp:revision>166</cp:revision>
  <dcterms:created xsi:type="dcterms:W3CDTF">2019-09-16T12:04:13Z</dcterms:created>
  <dcterms:modified xsi:type="dcterms:W3CDTF">2025-04-25T11:34:59Z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