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85" r:id="rId4"/>
    <p:sldId id="304" r:id="rId5"/>
    <p:sldId id="286" r:id="rId6"/>
    <p:sldId id="287" r:id="rId7"/>
    <p:sldId id="257" r:id="rId8"/>
    <p:sldId id="289" r:id="rId9"/>
    <p:sldId id="274" r:id="rId10"/>
    <p:sldId id="288" r:id="rId11"/>
    <p:sldId id="290" r:id="rId12"/>
    <p:sldId id="291" r:id="rId13"/>
    <p:sldId id="292" r:id="rId14"/>
    <p:sldId id="293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284" r:id="rId25"/>
  </p:sldIdLst>
  <p:sldSz cx="10691813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08" y="-7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14.02.2025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35120" y="402480"/>
            <a:ext cx="9221400" cy="14608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50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485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35120" y="2012400"/>
            <a:ext cx="9221400" cy="4796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2000" indent="-251640">
              <a:lnSpc>
                <a:spcPct val="90000"/>
              </a:lnSpc>
              <a:spcBef>
                <a:spcPts val="1103"/>
              </a:spcBef>
              <a:buClr>
                <a:srgbClr val="000000"/>
              </a:buClr>
              <a:buFont typeface="Arial"/>
              <a:buChar char="•"/>
            </a:pPr>
            <a:r>
              <a:rPr lang="ru-RU" sz="3090" b="0" strike="noStrike" spc="-1">
                <a:solidFill>
                  <a:srgbClr val="000000"/>
                </a:solidFill>
                <a:latin typeface="Geometria light"/>
              </a:rPr>
              <a:t>Образец текста</a:t>
            </a:r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  <a:p>
            <a:pPr marL="756000" lvl="1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50" b="0" strike="noStrike" spc="-1">
                <a:solidFill>
                  <a:srgbClr val="000000"/>
                </a:solidFill>
                <a:latin typeface="Geometria light"/>
              </a:rPr>
              <a:t>Второй уровень</a:t>
            </a:r>
            <a:endParaRPr lang="en-US" sz="2650" b="0" strike="noStrike" spc="-1">
              <a:solidFill>
                <a:srgbClr val="000000"/>
              </a:solidFill>
              <a:latin typeface="Geometria light"/>
            </a:endParaRPr>
          </a:p>
          <a:p>
            <a:pPr marL="1260000" lvl="2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210" b="0" strike="noStrike" spc="-1">
                <a:solidFill>
                  <a:srgbClr val="000000"/>
                </a:solidFill>
                <a:latin typeface="Geometria light"/>
              </a:rPr>
              <a:t>Третий уровень</a:t>
            </a:r>
            <a:endParaRPr lang="en-US" sz="2210" b="0" strike="noStrike" spc="-1">
              <a:solidFill>
                <a:srgbClr val="000000"/>
              </a:solidFill>
              <a:latin typeface="Geometria light"/>
            </a:endParaRPr>
          </a:p>
          <a:p>
            <a:pPr marL="1764000" lvl="3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Четвертый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  <a:p>
            <a:pPr marL="2268000" lvl="4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Пятый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AB2ED07-E090-41E8-AF69-629F97376972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14.02.2025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642AC0A-0186-4B28-A610-0761D33BA00A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luxdata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rometheus.i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mescal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questdb.i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ws.amazon.com/ru/timestrea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opentsdb.ne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merionet.ru/servernye-resheniya/78/7-moshhnyx-baz-dannyx-vremennyx-ryadov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temofeev.ru/info/articles/kak-my-testirovali-neskolko-baz-dannykh-vremennykh-ryadov/" TargetMode="External"/><Relationship Id="rId4" Type="http://schemas.openxmlformats.org/officeDocument/2006/relationships/hyperlink" Target="https://habr.com/ru/company/oleg-bunin/blog/32906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>
                <a:solidFill>
                  <a:srgbClr val="004892"/>
                </a:solidFill>
                <a:latin typeface="Montserrat"/>
              </a:rPr>
              <a:t>Организация и взаимодействие с хранилищами данных прогностических систем</a:t>
            </a:r>
            <a:endParaRPr lang="en-US" sz="4800" spc="-1" dirty="0"/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rgbClr val="173277"/>
                </a:solidFill>
                <a:latin typeface="Montserrat"/>
              </a:rPr>
              <a:t>202</a:t>
            </a:r>
            <a:r>
              <a:rPr lang="en-US" sz="1600" spc="-1" dirty="0" smtClean="0">
                <a:solidFill>
                  <a:srgbClr val="173277"/>
                </a:solidFill>
                <a:latin typeface="Montserrat"/>
              </a:rPr>
              <a:t>5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81040" y="262404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Типы данных в прогностических системах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Типы данных при работе интеллектуальных прогностических систем можно подразделить на следующие виды: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Данные в форме временных рядов, в которых первичный ключ – временная отметка, которой соответствует числовому представлению индикатора анализируемого объекта или процесса.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Последовательности разнотипных событий, упорядоченных во времени.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Записи об объектах и их атрибутах представленные, например, в строках таблиц реляционных БД.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229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Формализация данных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6647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Для постановки задачи анализа данных в прогностических системах нужно вести несколько формализмов.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Все входные данные будем рассматривать как двумерную базу данных: 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DB(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R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 × C) – </a:t>
            </a: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множество из 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R </a:t>
            </a: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записей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где 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R = {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R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1, R2, …, </a:t>
            </a:r>
            <a:r>
              <a:rPr lang="en-US" sz="1600" b="0" strike="noStrike" spc="-1" dirty="0" err="1" smtClean="0">
                <a:solidFill>
                  <a:srgbClr val="262626"/>
                </a:solidFill>
                <a:latin typeface="Montserrat"/>
              </a:rPr>
              <a:t>Rn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} – </a:t>
            </a: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записи в БД,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 C – </a:t>
            </a: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набор атрибутов,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 а </a:t>
            </a:r>
            <a:r>
              <a:rPr lang="en-US" sz="1600" b="0" strike="noStrike" spc="-1" dirty="0" err="1" smtClean="0">
                <a:solidFill>
                  <a:srgbClr val="262626"/>
                </a:solidFill>
                <a:latin typeface="Montserrat"/>
              </a:rPr>
              <a:t>Ri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 = (R1, …, </a:t>
            </a:r>
            <a:r>
              <a:rPr lang="en-US" sz="1600" b="0" strike="noStrike" spc="-1" dirty="0" err="1" smtClean="0">
                <a:solidFill>
                  <a:srgbClr val="262626"/>
                </a:solidFill>
                <a:latin typeface="Montserrat"/>
              </a:rPr>
              <a:t>Rnc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) – </a:t>
            </a: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запись из </a:t>
            </a:r>
            <a:r>
              <a:rPr lang="en-US" sz="1600" b="0" strike="noStrike" spc="-1" dirty="0" smtClean="0">
                <a:solidFill>
                  <a:srgbClr val="262626"/>
                </a:solidFill>
                <a:latin typeface="Montserrat"/>
              </a:rPr>
              <a:t>c </a:t>
            </a:r>
            <a:r>
              <a:rPr lang="ru-RU" sz="1600" b="0" strike="noStrike" spc="-1" dirty="0" smtClean="0">
                <a:solidFill>
                  <a:srgbClr val="262626"/>
                </a:solidFill>
                <a:latin typeface="Montserrat"/>
              </a:rPr>
              <a:t>атрибутов.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Задача прогнозирования формализуется как зависимость данных от моментов времени или предыдущих значений. Тогда записи в БД нужно упорядочить по времени. Результатом прогнозирования будут новые записи в БД для новых моментов времени. Формально, для базы данных 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DB(R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 × C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)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и моментов времени </a:t>
            </a:r>
            <a:r>
              <a:rPr lang="en-US" sz="1600" spc="-1" dirty="0" err="1" smtClean="0">
                <a:solidFill>
                  <a:srgbClr val="262626"/>
                </a:solidFill>
                <a:latin typeface="Montserrat"/>
              </a:rPr>
              <a:t>Tn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нужно определить функцию прогнозирования, которая будет генерировать новые записи в БД: 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DB (R(</a:t>
            </a:r>
            <a:r>
              <a:rPr lang="en-US" sz="1600" spc="-1" dirty="0" err="1" smtClean="0">
                <a:solidFill>
                  <a:srgbClr val="262626"/>
                </a:solidFill>
                <a:latin typeface="Montserrat"/>
              </a:rPr>
              <a:t>n+k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) 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× C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) = Forecast(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DB(R × C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), </a:t>
            </a:r>
            <a:r>
              <a:rPr lang="en-US" sz="1600" spc="-1" dirty="0" err="1" smtClean="0">
                <a:solidFill>
                  <a:srgbClr val="262626"/>
                </a:solidFill>
                <a:latin typeface="Montserrat"/>
              </a:rPr>
              <a:t>Tn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, k),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где 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k –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количество новых </a:t>
            </a:r>
            <a:r>
              <a:rPr lang="ru-RU" sz="1600" spc="-1" smtClean="0">
                <a:solidFill>
                  <a:srgbClr val="262626"/>
                </a:solidFill>
                <a:latin typeface="Montserrat"/>
              </a:rPr>
              <a:t>прогнозных записей.</a:t>
            </a:r>
            <a:r>
              <a:rPr lang="en-US" sz="1600" spc="-1" smtClean="0">
                <a:solidFill>
                  <a:srgbClr val="262626"/>
                </a:solidFill>
                <a:latin typeface="Montserrat"/>
              </a:rPr>
              <a:t> 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084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3600" spc="-1" dirty="0" smtClean="0">
                <a:solidFill>
                  <a:srgbClr val="004892"/>
                </a:solidFill>
                <a:latin typeface="Montserrat"/>
              </a:rPr>
              <a:t>ETL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ts val="25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Наиболее общий процесс управления хранилищами данных называется </a:t>
            </a:r>
            <a:r>
              <a:rPr lang="en-GB" sz="1600" b="1" spc="-1" dirty="0">
                <a:solidFill>
                  <a:srgbClr val="262626"/>
                </a:solidFill>
                <a:latin typeface="Montserrat"/>
              </a:rPr>
              <a:t>ETL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 -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b="1" spc="-1" dirty="0" err="1">
                <a:solidFill>
                  <a:srgbClr val="262626"/>
                </a:solidFill>
                <a:latin typeface="Montserrat"/>
              </a:rPr>
              <a:t>E</a:t>
            </a:r>
            <a:r>
              <a:rPr lang="ru-RU" sz="1600" spc="-1" dirty="0" err="1">
                <a:solidFill>
                  <a:srgbClr val="262626"/>
                </a:solidFill>
                <a:latin typeface="Montserrat"/>
              </a:rPr>
              <a:t>xtract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1600" b="1" spc="-1" dirty="0" err="1">
                <a:solidFill>
                  <a:srgbClr val="262626"/>
                </a:solidFill>
                <a:latin typeface="Montserrat"/>
              </a:rPr>
              <a:t>T</a:t>
            </a:r>
            <a:r>
              <a:rPr lang="ru-RU" sz="1600" spc="-1" dirty="0" err="1">
                <a:solidFill>
                  <a:srgbClr val="262626"/>
                </a:solidFill>
                <a:latin typeface="Montserrat"/>
              </a:rPr>
              <a:t>ransform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1600" b="1" spc="-1" dirty="0" err="1">
                <a:solidFill>
                  <a:srgbClr val="262626"/>
                </a:solidFill>
                <a:latin typeface="Montserrat"/>
              </a:rPr>
              <a:t>L</a:t>
            </a:r>
            <a:r>
              <a:rPr lang="ru-RU" sz="1600" spc="-1" dirty="0" err="1">
                <a:solidFill>
                  <a:srgbClr val="262626"/>
                </a:solidFill>
                <a:latin typeface="Montserrat"/>
              </a:rPr>
              <a:t>oad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.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Расшифровка: извлечение, преобразование, загрузка. Этот процесс наиболее общий, поскольку оперирует абстракциями при обработке данных: </a:t>
            </a:r>
          </a:p>
          <a:p>
            <a:pPr indent="-342900" algn="just">
              <a:lnSpc>
                <a:spcPts val="2500"/>
              </a:lnSpc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Извлечение подразумевает разработку процедуры выгрузки данных из внешних источников. Возможные параметры при реализации: частота выгрузки, длительность выгрузки, средства выгрузки (сторонние инструменты или собственные средства хранилища)</a:t>
            </a:r>
          </a:p>
          <a:p>
            <a:pPr indent="-342900" algn="just">
              <a:lnSpc>
                <a:spcPts val="2500"/>
              </a:lnSpc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Преобразование данных.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Подразумевает трансформацию вида данных, их структуры в модель, удобную для последующего анализа. На данном этапе можно применять методы агрегации, очистки, группировки, создания новых типов данных.</a:t>
            </a:r>
          </a:p>
          <a:p>
            <a:pPr algn="just">
              <a:lnSpc>
                <a:spcPts val="25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3. Данные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после 2-ого и 3-его этапов могли занимать промежуточные хранилища: место в оперативной памяти, временные таблицы в БД. Для хранения эти сведения выгружаются и передаются далее по потокам в целевое хранилище для добавления (данные записываются заново как ранее не существовавшие) или дополнения (запись только новой информации в дополнение к существующей).</a:t>
            </a:r>
            <a:endParaRPr lang="en-US" sz="16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6539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3600" spc="-1" dirty="0" smtClean="0">
                <a:solidFill>
                  <a:srgbClr val="004892"/>
                </a:solidFill>
                <a:latin typeface="Montserrat"/>
              </a:rPr>
              <a:t>ETL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ts val="25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Реализация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ETL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может быть как полностью последовательной, т.е. каждый этап выполняется и только потом передает сведения следующему этапу. Или параллельной, когда, например, процедура извлечения данных будет в постоянном асинхронном режиме передавать сведения не дожидаясь их попадания в хранилище.</a:t>
            </a:r>
          </a:p>
          <a:p>
            <a:pPr algn="just">
              <a:lnSpc>
                <a:spcPts val="25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ts val="25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Вышеизложенные принципы используются при создании многих видов распределенных систем и хранилищ, когда важно обеспечить либо гарантированную целостность данных в ущерб скорости записи и обработки, либо обеспечить высокую скорость записи, формируя буфер для последующей записи и обработки данных в хранилище.</a:t>
            </a:r>
            <a:endParaRPr lang="en-US" sz="16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7387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3600" spc="-1" dirty="0" smtClean="0">
                <a:solidFill>
                  <a:srgbClr val="004892"/>
                </a:solidFill>
                <a:latin typeface="Montserrat"/>
              </a:rPr>
              <a:t>ETL </a:t>
            </a: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для разных типов данных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ts val="25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Реализация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ETL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может основываться на изначальном виде данных.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Рассмотрим варианты для каждого типа данных:</a:t>
            </a:r>
          </a:p>
          <a:p>
            <a:pPr marL="342900" indent="-342900" algn="just">
              <a:lnSpc>
                <a:spcPts val="2500"/>
              </a:lnSpc>
              <a:buFont typeface="+mj-lt"/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Для данных, изначально являющихся временными рядами, приоритетным способом записи следует рассматривать способ, когда данные из источников являются дополняющими по отношению к хранимым. Следовательно нужно обеспечить их высокоскоростную запись с использованием буферизации.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ts val="2500"/>
              </a:lnSpc>
              <a:buFont typeface="+mj-lt"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Последовательности разнотипных событий, упорядоченных во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времени, являются в основном результатом ведения журналов различных событий. Поэтому в качестве хранилищ таких данных могут вступать файлы с последовательным режимом доступа (новые данные только дописываются в конец) или хранилища, в которые удобно сохранять потоки входных данных.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ts val="2500"/>
              </a:lnSpc>
              <a:buFont typeface="+mj-lt"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Записи об объектах и их атрибутах представленные, например, в строках таблиц реляционных БД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. Постоянные хранилища в таком варианте уже являются способом хранения данных, которые можно трансформировать. Поэтому извлечение исторических сведений здесь может происходить в асинхронном, отложенном режиме, формируя массив агрегированных данных с быстрым временем доступа.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ts val="25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ts val="25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ts val="25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Примеры данных для прогностических систем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{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2015-01-01, 10;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2015-02-01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20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;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2015-03-01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15; …} </a:t>
            </a:r>
          </a:p>
          <a:p>
            <a:pPr algn="just">
              <a:lnSpc>
                <a:spcPct val="150000"/>
              </a:lnSpc>
            </a:pP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	=&gt; </a:t>
            </a:r>
          </a:p>
          <a:p>
            <a:pPr algn="just">
              <a:lnSpc>
                <a:spcPct val="1500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    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В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ременной ряд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{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2015-01-01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, 10; 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2015-02-01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, 20; 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2015-03-01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, 15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;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…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}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ru-RU" sz="1600" b="1" spc="-1" dirty="0" smtClean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653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Примеры данных для прогностических систем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ts val="2500"/>
              </a:lnSpc>
              <a:buFont typeface="+mj-lt"/>
              <a:buAutoNum type="arabicPeriod" startAt="2"/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2015-01-02: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выполнение запроса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SELECT …</a:t>
            </a:r>
          </a:p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     2015-01-03: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выполнение запроса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INSERT …</a:t>
            </a:r>
          </a:p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     2015-01-04: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выполнение запроса 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SELECT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…</a:t>
            </a:r>
          </a:p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     2015-01-05: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ошибка при выполнении запроса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COMMIT …</a:t>
            </a:r>
          </a:p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	=&gt;</a:t>
            </a:r>
          </a:p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     {2015-01-02, A;</a:t>
            </a:r>
          </a:p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      2015-01-03, B;</a:t>
            </a:r>
          </a:p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      2015-01-04, 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A;</a:t>
            </a:r>
          </a:p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      2015-01-05, C}</a:t>
            </a:r>
          </a:p>
          <a:p>
            <a:pPr algn="just"/>
            <a:endParaRPr lang="ru-RU" sz="1600" b="1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33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Примеры данных для прогностических систем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ts val="2500"/>
              </a:lnSpc>
            </a:pP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3. 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ts val="25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   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1|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Иванов Иван Иванович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|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студент направления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09.04.04</a:t>
            </a:r>
          </a:p>
          <a:p>
            <a:pPr algn="just">
              <a:lnSpc>
                <a:spcPts val="2500"/>
              </a:lnSpc>
            </a:pP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    2|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Петров Петр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Петрович 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|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студент направления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09.04.04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   3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|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Сидоров Сидор Сидорович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|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студент направления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09.04.0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3</a:t>
            </a:r>
            <a:endParaRPr lang="en-US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=&gt;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 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Временной ряд кол-ва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студентов по направлениям на текущую дату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{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2010-01-01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| 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09.04.04| 2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;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>
                <a:solidFill>
                  <a:srgbClr val="262626"/>
                </a:solidFill>
                <a:latin typeface="Montserrat"/>
              </a:rPr>
              <a:t>2010-01-01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|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09.04.0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3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|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1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;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/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  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}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/>
            <a:endParaRPr lang="ru-RU" sz="1600" b="1" spc="-1" dirty="0" smtClean="0">
              <a:solidFill>
                <a:srgbClr val="262626"/>
              </a:solidFill>
              <a:latin typeface="Montserrat"/>
            </a:endParaRPr>
          </a:p>
          <a:p>
            <a:pPr algn="just"/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401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Хранилища для данных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Варианты реализации хранилищ данных прогностических систем: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Реляционная СУБД. Основные данные уже хранятся в ней, нужна связь с исходными объектами.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GB" sz="1600" spc="-1" dirty="0" err="1" smtClean="0">
                <a:solidFill>
                  <a:srgbClr val="262626"/>
                </a:solidFill>
                <a:latin typeface="Montserrat"/>
              </a:rPr>
              <a:t>NoSQL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базы данных. Используются в случае необходимости хранения изменяющихся структур данных.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Хранилища с высокой скоростью записи новых данных (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In-memory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хранилища, очереди, кеширующие прослойки)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Специальные типы хранилищ для временных рядов.</a:t>
            </a:r>
          </a:p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840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Реляционная СУБД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В каких случаях использовать?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Изначально массив данных хранился в реляционной структуре. Для обеспечения 	целостности данных нужно продолжить использовать единое информационное 	пространство, способ хранения и доступ.</a:t>
            </a:r>
          </a:p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Как работает принцип </a:t>
            </a:r>
            <a:r>
              <a:rPr lang="en-GB" sz="1600" b="1" spc="-1" dirty="0" smtClean="0">
                <a:solidFill>
                  <a:srgbClr val="262626"/>
                </a:solidFill>
                <a:latin typeface="Montserrat"/>
              </a:rPr>
              <a:t>ETL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?</a:t>
            </a:r>
            <a:endParaRPr lang="ru-RU" sz="1600" b="1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Извлечение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данных организуется по запросу от пользователя, или в результате 	срабатывания триггера одной из таблиц БД, или по внешнему таймеру системы 	предиктивной аналитики. Выборка данных осуществляется при помощи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SQL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запросов. 	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Преобразование и загрузка данных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выполняется тоже при помощи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SQL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запросов, но 	для этих операций могут быть предусмотрены вспомогательные или временные таблицы.</a:t>
            </a:r>
          </a:p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Ограничения</a:t>
            </a:r>
            <a:endParaRPr lang="ru-RU" sz="1600" b="1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Реляционные СУБД будут удобны в случае если структура данных для предиктивной 	аналитики меняется не часто, скорость обновления и добавления данных относительно 	невелики. 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19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Пример для реляционной </a:t>
            </a: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СУБД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  <p:pic>
        <p:nvPicPr>
          <p:cNvPr id="1026" name="Picture 2" descr="C:\Dropbox\ЗавКаф\2021-2022\ОбучениеИИ-грантМО\09.04.04\материалы\Б1.В.ДВ.01.01 Проектирование интеллектуальных прогностических систем Романов\Лекции\3\AI DIPS 3-1.drawi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03" y="1806056"/>
            <a:ext cx="9355728" cy="328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7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spc="-1" dirty="0" err="1">
                <a:solidFill>
                  <a:srgbClr val="004892"/>
                </a:solidFill>
                <a:latin typeface="Montserrat"/>
              </a:rPr>
              <a:t>NoSQL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В каких случаях использовать?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 err="1" smtClean="0">
                <a:solidFill>
                  <a:srgbClr val="262626"/>
                </a:solidFill>
                <a:latin typeface="Montserrat"/>
              </a:rPr>
              <a:t>NoSQL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СУБД считаются более гибкими и быстрыми по сравнению с реляционными 	СУБД. С точки зрения построения гибридных хранилищ данных для предиктивной 	аналитики уже нет такого строго требования по целостности данных, т.к. сама структура 	может значительно видоизменяться с течением времени.</a:t>
            </a:r>
          </a:p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Как работает принцип </a:t>
            </a:r>
            <a:r>
              <a:rPr lang="en-GB" sz="1600" b="1" spc="-1" dirty="0" smtClean="0">
                <a:solidFill>
                  <a:srgbClr val="262626"/>
                </a:solidFill>
                <a:latin typeface="Montserrat"/>
              </a:rPr>
              <a:t>ETL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?</a:t>
            </a:r>
            <a:endParaRPr lang="ru-RU" sz="1600" b="1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Извлечение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данных может происходить путем снятия показаний или выполнения 	запросов над внешними системами. Ограничениями и возможностями при 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извлечении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, 	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преобразовании </a:t>
            </a:r>
            <a:r>
              <a:rPr lang="ru-RU" sz="1600" b="1" spc="-1" dirty="0">
                <a:solidFill>
                  <a:srgbClr val="262626"/>
                </a:solidFill>
                <a:latin typeface="Montserrat"/>
              </a:rPr>
              <a:t>и 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загрузке </a:t>
            </a:r>
            <a:r>
              <a:rPr lang="ru-RU" sz="1600" b="1" spc="-1" dirty="0">
                <a:solidFill>
                  <a:srgbClr val="262626"/>
                </a:solidFill>
                <a:latin typeface="Montserrat"/>
              </a:rPr>
              <a:t>данных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будут являться ограничения и возможности 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en-GB" sz="1600" spc="-1" dirty="0" err="1" smtClean="0">
                <a:solidFill>
                  <a:srgbClr val="262626"/>
                </a:solidFill>
                <a:latin typeface="Montserrat"/>
              </a:rPr>
              <a:t>NoSQL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СУБД: </a:t>
            </a:r>
            <a:r>
              <a:rPr lang="en-GB" sz="1600" spc="-1" dirty="0" smtClean="0">
                <a:solidFill>
                  <a:srgbClr val="262626"/>
                </a:solidFill>
                <a:latin typeface="Montserrat"/>
              </a:rPr>
              <a:t>pipeline,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пакетная вставка, ….</a:t>
            </a:r>
          </a:p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Ограничения</a:t>
            </a:r>
            <a:endParaRPr lang="ru-RU" sz="1600" b="1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Неприменимы в случае потребности в обеспечении целостности данных и их строгой 	структуры.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240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Высокоскоростные хранилища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В каких случаях использовать?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Интенсивность поступления новых данных очень высока, традиционные хранилища на 	основе СУБД не справляются с нагрузкой.</a:t>
            </a:r>
          </a:p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Как работает принцип </a:t>
            </a:r>
            <a:r>
              <a:rPr lang="en-GB" sz="1600" b="1" spc="-1" dirty="0" smtClean="0">
                <a:solidFill>
                  <a:srgbClr val="262626"/>
                </a:solidFill>
                <a:latin typeface="Montserrat"/>
              </a:rPr>
              <a:t>ETL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?</a:t>
            </a:r>
            <a:endParaRPr lang="ru-RU" sz="1600" b="1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Извлечение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данных может происходить путем снятия показаний или выполнения 	запросов над внешними системами. Ограничениями и возможностями при 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извлечении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, 	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преобразовании </a:t>
            </a:r>
            <a:r>
              <a:rPr lang="ru-RU" sz="1600" b="1" spc="-1" dirty="0">
                <a:solidFill>
                  <a:srgbClr val="262626"/>
                </a:solidFill>
                <a:latin typeface="Montserrat"/>
              </a:rPr>
              <a:t>и 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загрузке </a:t>
            </a:r>
            <a:r>
              <a:rPr lang="ru-RU" sz="1600" b="1" spc="-1" dirty="0">
                <a:solidFill>
                  <a:srgbClr val="262626"/>
                </a:solidFill>
                <a:latin typeface="Montserrat"/>
              </a:rPr>
              <a:t>данных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будут являться ограничения и возможности 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систем хранения данных.</a:t>
            </a:r>
          </a:p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Ограничения</a:t>
            </a:r>
            <a:endParaRPr lang="ru-RU" sz="1600" b="1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Слабая устойчивость к сбоям, потребность в больших объемах оперативной памяти.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980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Пример для хранилищ в памяти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  <p:pic>
        <p:nvPicPr>
          <p:cNvPr id="2050" name="Picture 2" descr="C:\Dropbox\ЗавКаф\2021-2022\ОбучениеИИ-грантМО\09.04.04\материалы\Б1.В.ДВ.01.01 Проектирование интеллектуальных прогностических систем Романов\Лекции\3\AI DIPS 3-2.drawi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" y="1608463"/>
            <a:ext cx="9505757" cy="334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56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Специальные типы хранилищ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В каких случаях использовать?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Используются модели данных которые удобно хранить именно в данном типе хранилищ.</a:t>
            </a:r>
          </a:p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Как работает принцип </a:t>
            </a:r>
            <a:r>
              <a:rPr lang="en-GB" sz="1600" b="1" spc="-1" dirty="0" smtClean="0">
                <a:solidFill>
                  <a:srgbClr val="262626"/>
                </a:solidFill>
                <a:latin typeface="Montserrat"/>
              </a:rPr>
              <a:t>ETL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?</a:t>
            </a:r>
            <a:endParaRPr lang="ru-RU" sz="1600" b="1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Извлечение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данных может происходить путем снятия показаний или выполнения 	запросов над внешними системами, а также допускается встраивать данные хранилища 	в во внутренние запросы систем предиктивной аналитики. Ограничениями и 	возможностями при 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извлечении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, 	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преобразовании </a:t>
            </a:r>
            <a:r>
              <a:rPr lang="ru-RU" sz="1600" b="1" spc="-1" dirty="0">
                <a:solidFill>
                  <a:srgbClr val="262626"/>
                </a:solidFill>
                <a:latin typeface="Montserrat"/>
              </a:rPr>
              <a:t>и </a:t>
            </a: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загрузке </a:t>
            </a:r>
            <a:r>
              <a:rPr lang="ru-RU" sz="1600" b="1" spc="-1" dirty="0">
                <a:solidFill>
                  <a:srgbClr val="262626"/>
                </a:solidFill>
                <a:latin typeface="Montserrat"/>
              </a:rPr>
              <a:t>данных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будут 	являться ограничения и возможности специальных систем хранения данных.</a:t>
            </a:r>
          </a:p>
          <a:p>
            <a:pPr algn="just">
              <a:lnSpc>
                <a:spcPct val="150000"/>
              </a:lnSpc>
            </a:pPr>
            <a:r>
              <a:rPr lang="ru-RU" sz="1600" b="1" spc="-1" dirty="0" smtClean="0">
                <a:solidFill>
                  <a:srgbClr val="262626"/>
                </a:solidFill>
                <a:latin typeface="Montserrat"/>
              </a:rPr>
              <a:t>Ограничения</a:t>
            </a:r>
            <a:endParaRPr lang="ru-RU" sz="1600" b="1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	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Ограниченные типы данных.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127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spc="-1" dirty="0" err="1">
                <a:solidFill>
                  <a:srgbClr val="004892"/>
                </a:solidFill>
                <a:latin typeface="Montserrat"/>
              </a:rPr>
              <a:t>InfluxDB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0" strike="noStrike" spc="-1" dirty="0" smtClean="0">
                <a:latin typeface="Arial"/>
              </a:rPr>
              <a:t>Это специализированная СУБД для хранения временных рядов. Обеспечивает высокую скорость доступа. Имеет </a:t>
            </a:r>
            <a:r>
              <a:rPr lang="en-GB" sz="1600" b="0" strike="noStrike" spc="-1" dirty="0" smtClean="0">
                <a:latin typeface="Arial"/>
              </a:rPr>
              <a:t>SQL </a:t>
            </a:r>
            <a:r>
              <a:rPr lang="ru-RU" sz="1600" spc="-1" dirty="0" smtClean="0">
                <a:latin typeface="Arial"/>
              </a:rPr>
              <a:t>подобный язык запросов.</a:t>
            </a:r>
          </a:p>
          <a:p>
            <a:pPr algn="just">
              <a:lnSpc>
                <a:spcPct val="150000"/>
              </a:lnSpc>
            </a:pPr>
            <a:r>
              <a:rPr lang="en-US" sz="1600" spc="-1" dirty="0" smtClean="0">
                <a:hlinkClick r:id="rId3"/>
              </a:rPr>
              <a:t>https</a:t>
            </a:r>
            <a:r>
              <a:rPr lang="en-US" sz="1600" spc="-1" dirty="0">
                <a:hlinkClick r:id="rId3"/>
              </a:rPr>
              <a:t>://www.influxdata.com</a:t>
            </a:r>
            <a:r>
              <a:rPr lang="en-US" sz="1600" spc="-1" dirty="0" smtClean="0">
                <a:hlinkClick r:id="rId3"/>
              </a:rPr>
              <a:t>/</a:t>
            </a:r>
            <a:endParaRPr lang="ru-RU" sz="1600" spc="-1" dirty="0" smtClean="0"/>
          </a:p>
          <a:p>
            <a:pPr algn="just">
              <a:lnSpc>
                <a:spcPct val="150000"/>
              </a:lnSpc>
            </a:pPr>
            <a:endParaRPr lang="ru-RU" sz="1600" b="0" strike="noStrike" spc="-1" dirty="0">
              <a:latin typeface="Arial"/>
            </a:endParaRPr>
          </a:p>
          <a:p>
            <a:pPr algn="just">
              <a:lnSpc>
                <a:spcPct val="150000"/>
              </a:lnSpc>
            </a:pPr>
            <a:endParaRPr lang="ru-RU" sz="1600" spc="-1" dirty="0" smtClean="0">
              <a:latin typeface="Arial"/>
            </a:endParaRPr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  <p:pic>
        <p:nvPicPr>
          <p:cNvPr id="3074" name="Picture 2" descr="APM dia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273" y="2733135"/>
            <a:ext cx="7877368" cy="46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16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spc="-1" dirty="0">
                <a:solidFill>
                  <a:srgbClr val="004892"/>
                </a:solidFill>
                <a:latin typeface="Montserrat"/>
              </a:rPr>
              <a:t>Prometheus 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0" strike="noStrike" spc="-1" dirty="0" smtClean="0">
                <a:latin typeface="Arial"/>
              </a:rPr>
              <a:t>Решение для мониторинга, использующее в своей основе модель данных на основе временных рядов.</a:t>
            </a:r>
          </a:p>
          <a:p>
            <a:pPr algn="just">
              <a:lnSpc>
                <a:spcPct val="150000"/>
              </a:lnSpc>
            </a:pPr>
            <a:r>
              <a:rPr lang="en-US" sz="1600" spc="-1" dirty="0" smtClean="0">
                <a:hlinkClick r:id="rId3"/>
              </a:rPr>
              <a:t>https</a:t>
            </a:r>
            <a:r>
              <a:rPr lang="en-US" sz="1600" spc="-1" dirty="0">
                <a:hlinkClick r:id="rId3"/>
              </a:rPr>
              <a:t>://prometheus.io</a:t>
            </a:r>
            <a:r>
              <a:rPr lang="en-US" sz="1600" spc="-1" dirty="0" smtClean="0">
                <a:hlinkClick r:id="rId3"/>
              </a:rPr>
              <a:t>/</a:t>
            </a:r>
            <a:endParaRPr lang="ru-RU" sz="1600" spc="-1" dirty="0" smtClean="0"/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  <p:pic>
        <p:nvPicPr>
          <p:cNvPr id="5122" name="Picture 2" descr="Prometheus archite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199" y="2309090"/>
            <a:ext cx="7716007" cy="463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4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spc="-1" dirty="0" err="1">
                <a:solidFill>
                  <a:srgbClr val="004892"/>
                </a:solidFill>
                <a:latin typeface="Montserrat"/>
              </a:rPr>
              <a:t>TimescaleDB</a:t>
            </a:r>
            <a:r>
              <a:rPr lang="en-US" sz="3600" spc="-1" dirty="0">
                <a:solidFill>
                  <a:srgbClr val="004892"/>
                </a:solidFill>
                <a:latin typeface="Montserrat"/>
              </a:rPr>
              <a:t> 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26836"/>
            <a:ext cx="9667440" cy="37450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0" strike="noStrike" spc="-1" dirty="0" smtClean="0">
                <a:latin typeface="Arial"/>
              </a:rPr>
              <a:t>Реляционная СУБД, основанная на </a:t>
            </a:r>
            <a:r>
              <a:rPr lang="en-GB" sz="1600" b="0" strike="noStrike" spc="-1" dirty="0" err="1" smtClean="0">
                <a:latin typeface="Arial"/>
              </a:rPr>
              <a:t>PostgreSQL</a:t>
            </a:r>
            <a:r>
              <a:rPr lang="en-GB" sz="1600" b="0" strike="noStrike" spc="-1" dirty="0" smtClean="0">
                <a:latin typeface="Arial"/>
              </a:rPr>
              <a:t>. </a:t>
            </a:r>
            <a:endParaRPr lang="ru-RU" sz="1600" b="0" strike="noStrike" spc="-1" dirty="0" smtClean="0"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lang="en-US" sz="1600" spc="-1" dirty="0">
                <a:hlinkClick r:id="rId3"/>
              </a:rPr>
              <a:t>https://www.timescale.com</a:t>
            </a:r>
            <a:r>
              <a:rPr lang="en-US" sz="1600" spc="-1" dirty="0" smtClean="0">
                <a:hlinkClick r:id="rId3"/>
              </a:rPr>
              <a:t>/</a:t>
            </a:r>
            <a:endParaRPr lang="ru-RU" sz="1600" spc="-1" dirty="0" smtClean="0"/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77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spc="-1" dirty="0" err="1">
                <a:solidFill>
                  <a:srgbClr val="004892"/>
                </a:solidFill>
                <a:latin typeface="Montserrat"/>
              </a:rPr>
              <a:t>QuestDB</a:t>
            </a:r>
            <a:r>
              <a:rPr lang="en-US" sz="3600" spc="-1" dirty="0">
                <a:solidFill>
                  <a:srgbClr val="004892"/>
                </a:solidFill>
                <a:latin typeface="Montserrat"/>
              </a:rPr>
              <a:t> 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26836"/>
            <a:ext cx="9667440" cy="37450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0" strike="noStrike" spc="-1" dirty="0" smtClean="0">
                <a:latin typeface="Arial"/>
              </a:rPr>
              <a:t>Реляционная СУБД, </a:t>
            </a:r>
            <a:r>
              <a:rPr lang="ru-RU" sz="1600" spc="-1" dirty="0" smtClean="0">
                <a:latin typeface="Arial"/>
              </a:rPr>
              <a:t>ориентированная на анализ данных в режиме реального времени.</a:t>
            </a:r>
            <a:endParaRPr lang="ru-RU" sz="1600" b="0" strike="noStrike" spc="-1" dirty="0" smtClean="0"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lang="en-US" sz="1600" spc="-1" dirty="0">
                <a:hlinkClick r:id="rId3"/>
              </a:rPr>
              <a:t>https://questdb.io</a:t>
            </a:r>
            <a:r>
              <a:rPr lang="en-US" sz="1600" spc="-1" dirty="0" smtClean="0">
                <a:hlinkClick r:id="rId3"/>
              </a:rPr>
              <a:t>/</a:t>
            </a:r>
            <a:endParaRPr lang="en-US" sz="1600" spc="-1" dirty="0" smtClean="0"/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2" name="AutoShape 2" descr="Architecture of the storage model with column files, readers/writers and the mapped mem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09" y="1535702"/>
            <a:ext cx="6664771" cy="574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05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spc="-1" dirty="0">
                <a:solidFill>
                  <a:srgbClr val="004892"/>
                </a:solidFill>
                <a:latin typeface="Montserrat"/>
              </a:rPr>
              <a:t>AWS </a:t>
            </a:r>
            <a:r>
              <a:rPr lang="en-US" sz="3600" spc="-1" dirty="0" err="1">
                <a:solidFill>
                  <a:srgbClr val="004892"/>
                </a:solidFill>
                <a:latin typeface="Montserrat"/>
              </a:rPr>
              <a:t>Timestream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26836"/>
            <a:ext cx="9667440" cy="37450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err="1"/>
              <a:t>Amazon</a:t>
            </a:r>
            <a:r>
              <a:rPr lang="ru-RU" sz="1600" spc="-1" dirty="0"/>
              <a:t> </a:t>
            </a:r>
            <a:r>
              <a:rPr lang="ru-RU" sz="1600" spc="-1" dirty="0" err="1"/>
              <a:t>Timestream</a:t>
            </a:r>
            <a:r>
              <a:rPr lang="ru-RU" sz="1600" spc="-1" dirty="0"/>
              <a:t> - это быстрая, масштабируемая и </a:t>
            </a:r>
            <a:r>
              <a:rPr lang="ru-RU" sz="1600" spc="-1" dirty="0" err="1"/>
              <a:t>бессерверная</a:t>
            </a:r>
            <a:r>
              <a:rPr lang="ru-RU" sz="1600" spc="-1" dirty="0"/>
              <a:t> служба базы данных временных рядов для </a:t>
            </a:r>
            <a:r>
              <a:rPr lang="ru-RU" sz="1600" spc="-1" dirty="0" err="1"/>
              <a:t>IoT</a:t>
            </a:r>
            <a:r>
              <a:rPr lang="ru-RU" sz="1600" spc="-1" dirty="0"/>
              <a:t> и операционных приложений</a:t>
            </a:r>
            <a:r>
              <a:rPr lang="ru-RU" sz="1600" spc="-1" dirty="0" smtClean="0"/>
              <a:t>.</a:t>
            </a:r>
            <a:endParaRPr lang="en-GB" sz="1600" spc="-1" dirty="0" smtClean="0"/>
          </a:p>
          <a:p>
            <a:pPr algn="just">
              <a:lnSpc>
                <a:spcPct val="150000"/>
              </a:lnSpc>
            </a:pPr>
            <a:r>
              <a:rPr lang="en-US" sz="1600" spc="-1" dirty="0">
                <a:hlinkClick r:id="rId3"/>
              </a:rPr>
              <a:t>https://aws.amazon.com/ru/timestream</a:t>
            </a:r>
            <a:r>
              <a:rPr lang="en-US" sz="1600" spc="-1" dirty="0" smtClean="0">
                <a:hlinkClick r:id="rId3"/>
              </a:rPr>
              <a:t>/</a:t>
            </a:r>
            <a:endParaRPr lang="en-US" sz="1600" spc="-1" dirty="0" smtClean="0"/>
          </a:p>
          <a:p>
            <a:pPr algn="just">
              <a:lnSpc>
                <a:spcPct val="150000"/>
              </a:lnSpc>
            </a:pPr>
            <a:endParaRPr lang="ru-RU" sz="1600" spc="-1" dirty="0" smtClean="0"/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  <p:pic>
        <p:nvPicPr>
          <p:cNvPr id="6146" name="Picture 2" descr="IoT applicati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98" y="2207628"/>
            <a:ext cx="8659603" cy="442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10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spc="-1" dirty="0" err="1">
                <a:solidFill>
                  <a:srgbClr val="004892"/>
                </a:solidFill>
                <a:latin typeface="Montserrat"/>
              </a:rPr>
              <a:t>OpenTSDB</a:t>
            </a:r>
            <a:r>
              <a:rPr lang="en-US" sz="3600" spc="-1" dirty="0">
                <a:solidFill>
                  <a:srgbClr val="004892"/>
                </a:solidFill>
                <a:latin typeface="Montserrat"/>
              </a:rPr>
              <a:t> 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26836"/>
            <a:ext cx="9667440" cy="37450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/>
              <a:t>База </a:t>
            </a:r>
            <a:r>
              <a:rPr lang="ru-RU" sz="1600" spc="-1" dirty="0"/>
              <a:t>данных временных рядов, написанная поверх </a:t>
            </a:r>
            <a:r>
              <a:rPr lang="ru-RU" sz="1600" spc="-1" dirty="0" err="1" smtClean="0"/>
              <a:t>HBas</a:t>
            </a:r>
            <a:r>
              <a:rPr lang="en-GB" sz="1600" spc="-1" dirty="0" smtClean="0"/>
              <a:t>e</a:t>
            </a:r>
          </a:p>
          <a:p>
            <a:pPr algn="just">
              <a:lnSpc>
                <a:spcPct val="150000"/>
              </a:lnSpc>
            </a:pPr>
            <a:r>
              <a:rPr lang="en-US" sz="1600" spc="-1" dirty="0">
                <a:hlinkClick r:id="rId3"/>
              </a:rPr>
              <a:t>http://opentsdb.net</a:t>
            </a:r>
            <a:r>
              <a:rPr lang="en-US" sz="1600" spc="-1" dirty="0" smtClean="0">
                <a:hlinkClick r:id="rId3"/>
              </a:rPr>
              <a:t>/</a:t>
            </a:r>
            <a:endParaRPr lang="en-US" sz="1600" spc="-1" dirty="0" smtClean="0"/>
          </a:p>
          <a:p>
            <a:pPr algn="just">
              <a:lnSpc>
                <a:spcPct val="150000"/>
              </a:lnSpc>
            </a:pPr>
            <a:endParaRPr lang="en-US" sz="1600" b="0" strike="noStrike" spc="-1" dirty="0">
              <a:latin typeface="Arial"/>
            </a:endParaRPr>
          </a:p>
        </p:txBody>
      </p:sp>
      <p:pic>
        <p:nvPicPr>
          <p:cNvPr id="9218" name="Picture 2" descr="OpenTSDB archite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00" y="2146444"/>
            <a:ext cx="6118877" cy="391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21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Список использованных источников и </a:t>
            </a: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литература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3260" indent="-342900" algn="just">
              <a:lnSpc>
                <a:spcPct val="150000"/>
              </a:lnSpc>
              <a:buClr>
                <a:srgbClr val="004892"/>
              </a:buClr>
              <a:buSzPts val="1800"/>
              <a:buFont typeface="+mj-lt"/>
              <a:buAutoNum type="arabicPeriod"/>
            </a:pPr>
            <a:r>
              <a:rPr lang="en-US" sz="1600" spc="-1" dirty="0" smtClean="0">
                <a:solidFill>
                  <a:srgbClr val="262626"/>
                </a:solidFill>
                <a:latin typeface="Montserrat"/>
                <a:hlinkClick r:id="rId3"/>
              </a:rPr>
              <a:t>https</a:t>
            </a:r>
            <a:r>
              <a:rPr lang="en-US" sz="1600" spc="-1" dirty="0">
                <a:solidFill>
                  <a:srgbClr val="262626"/>
                </a:solidFill>
                <a:latin typeface="Montserrat"/>
                <a:hlinkClick r:id="rId3"/>
              </a:rPr>
              <a:t>://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  <a:hlinkClick r:id="rId3"/>
              </a:rPr>
              <a:t>wiki.merionet.ru/servernye-resheniya/78/7-moshhnyx-baz-dannyx-vremennyx-ryadov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marL="343260" indent="-342900" algn="just">
              <a:lnSpc>
                <a:spcPct val="150000"/>
              </a:lnSpc>
              <a:buClr>
                <a:srgbClr val="004892"/>
              </a:buClr>
              <a:buSzPts val="1800"/>
              <a:buFont typeface="+mj-lt"/>
              <a:buAutoNum type="arabicPeriod"/>
            </a:pPr>
            <a:r>
              <a:rPr lang="en-US" sz="1600" spc="-1" dirty="0" smtClean="0">
                <a:solidFill>
                  <a:srgbClr val="262626"/>
                </a:solidFill>
                <a:latin typeface="Montserrat"/>
                <a:hlinkClick r:id="rId4"/>
              </a:rPr>
              <a:t>https</a:t>
            </a:r>
            <a:r>
              <a:rPr lang="en-US" sz="1600" spc="-1" dirty="0">
                <a:solidFill>
                  <a:srgbClr val="262626"/>
                </a:solidFill>
                <a:latin typeface="Montserrat"/>
                <a:hlinkClick r:id="rId4"/>
              </a:rPr>
              <a:t>://habr.com/ru/company/oleg-bunin/blog/329062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  <a:hlinkClick r:id="rId4"/>
              </a:rPr>
              <a:t>/</a:t>
            </a:r>
            <a:endParaRPr lang="en-US" sz="1600" spc="-1" dirty="0" smtClean="0">
              <a:solidFill>
                <a:srgbClr val="262626"/>
              </a:solidFill>
              <a:latin typeface="Montserrat"/>
            </a:endParaRPr>
          </a:p>
          <a:p>
            <a:pPr marL="343260" indent="-342900" algn="just">
              <a:lnSpc>
                <a:spcPct val="150000"/>
              </a:lnSpc>
              <a:buClr>
                <a:srgbClr val="004892"/>
              </a:buClr>
              <a:buSzPts val="1800"/>
              <a:buFont typeface="+mj-lt"/>
              <a:buAutoNum type="arabicPeriod"/>
            </a:pPr>
            <a:r>
              <a:rPr lang="en-US" sz="1600" spc="-1" dirty="0">
                <a:solidFill>
                  <a:srgbClr val="262626"/>
                </a:solidFill>
                <a:latin typeface="Montserrat"/>
                <a:hlinkClick r:id="rId5"/>
              </a:rPr>
              <a:t>https://temofeev.ru/info/articles/kak-my-testirovali-neskolko-baz-dannykh-vremennykh-ryadov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  <a:hlinkClick r:id="rId5"/>
              </a:rPr>
              <a:t>/</a:t>
            </a:r>
            <a:endParaRPr lang="en-US" sz="1600" spc="-1" dirty="0" smtClean="0">
              <a:solidFill>
                <a:srgbClr val="262626"/>
              </a:solidFill>
              <a:latin typeface="Montserrat"/>
            </a:endParaRPr>
          </a:p>
          <a:p>
            <a:pPr marL="343260" indent="-342900" algn="just">
              <a:lnSpc>
                <a:spcPct val="150000"/>
              </a:lnSpc>
              <a:buClr>
                <a:srgbClr val="004892"/>
              </a:buClr>
              <a:buSzPts val="1800"/>
              <a:buFont typeface="+mj-lt"/>
              <a:buAutoNum type="arabicPeriod"/>
            </a:pP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marL="343260" indent="-342900" algn="just">
              <a:lnSpc>
                <a:spcPct val="150000"/>
              </a:lnSpc>
              <a:buClr>
                <a:srgbClr val="004892"/>
              </a:buClr>
              <a:buSzPts val="1800"/>
              <a:buFont typeface="+mj-lt"/>
              <a:buAutoNum type="arabicPeriod"/>
            </a:pPr>
            <a:endParaRPr lang="en-US" sz="1600" spc="-1" dirty="0">
              <a:solidFill>
                <a:srgbClr val="262626"/>
              </a:solidFill>
              <a:latin typeface="Montserrat"/>
            </a:endParaRPr>
          </a:p>
          <a:p>
            <a:pPr>
              <a:lnSpc>
                <a:spcPct val="150000"/>
              </a:lnSpc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436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738</TotalTime>
  <Words>1066</Words>
  <Application>Microsoft Office PowerPoint</Application>
  <PresentationFormat>Произвольный</PresentationFormat>
  <Paragraphs>166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creator>afsafasfasfa afafaf</dc:creator>
  <cp:lastModifiedBy>user</cp:lastModifiedBy>
  <cp:revision>137</cp:revision>
  <dcterms:created xsi:type="dcterms:W3CDTF">2019-09-16T12:04:13Z</dcterms:created>
  <dcterms:modified xsi:type="dcterms:W3CDTF">2025-02-14T09:19:57Z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