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6" r:id="rId9"/>
    <p:sldId id="262" r:id="rId10"/>
    <p:sldId id="263" r:id="rId11"/>
    <p:sldId id="264" r:id="rId12"/>
    <p:sldId id="265" r:id="rId13"/>
    <p:sldId id="268" r:id="rId14"/>
    <p:sldId id="267" r:id="rId15"/>
    <p:sldId id="269" r:id="rId16"/>
    <p:sldId id="270" r:id="rId17"/>
  </p:sldIdLst>
  <p:sldSz cx="10691813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80" y="240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CD9F8-8523-4C96-BA3A-B0F5AE12B0F6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28725" y="1336675"/>
            <a:ext cx="51022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BD7EE-BBE2-4F32-89E5-4EF5A71C7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983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619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6619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7095A16-4C3A-49BC-BA45-ED63D8DC7979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22.04.2025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19D91D-1076-4D88-80F8-03FFDA14860F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90" b="0" strike="noStrike" spc="-1">
                <a:solidFill>
                  <a:srgbClr val="000000"/>
                </a:solidFill>
                <a:latin typeface="Geometria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10" b="0" strike="noStrike" spc="-1">
                <a:solidFill>
                  <a:srgbClr val="000000"/>
                </a:solidFill>
                <a:latin typeface="Geometria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35120" y="402480"/>
            <a:ext cx="9221400" cy="14608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850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485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35120" y="2012400"/>
            <a:ext cx="9221400" cy="47962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52000" indent="-251640">
              <a:lnSpc>
                <a:spcPct val="90000"/>
              </a:lnSpc>
              <a:spcBef>
                <a:spcPts val="1103"/>
              </a:spcBef>
              <a:buClr>
                <a:srgbClr val="000000"/>
              </a:buClr>
              <a:buFont typeface="Arial"/>
              <a:buChar char="•"/>
            </a:pPr>
            <a:r>
              <a:rPr lang="ru-RU" sz="3090" b="0" strike="noStrike" spc="-1">
                <a:solidFill>
                  <a:srgbClr val="000000"/>
                </a:solidFill>
                <a:latin typeface="Geometria light"/>
              </a:rPr>
              <a:t>Образец текста</a:t>
            </a:r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  <a:p>
            <a:pPr marL="756000" lvl="1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650" b="0" strike="noStrike" spc="-1">
                <a:solidFill>
                  <a:srgbClr val="000000"/>
                </a:solidFill>
                <a:latin typeface="Geometria light"/>
              </a:rPr>
              <a:t>Второй уровень</a:t>
            </a:r>
            <a:endParaRPr lang="en-US" sz="2650" b="0" strike="noStrike" spc="-1">
              <a:solidFill>
                <a:srgbClr val="000000"/>
              </a:solidFill>
              <a:latin typeface="Geometria light"/>
            </a:endParaRPr>
          </a:p>
          <a:p>
            <a:pPr marL="1260000" lvl="2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210" b="0" strike="noStrike" spc="-1">
                <a:solidFill>
                  <a:srgbClr val="000000"/>
                </a:solidFill>
                <a:latin typeface="Geometria light"/>
              </a:rPr>
              <a:t>Третий уровень</a:t>
            </a:r>
            <a:endParaRPr lang="en-US" sz="2210" b="0" strike="noStrike" spc="-1">
              <a:solidFill>
                <a:srgbClr val="000000"/>
              </a:solidFill>
              <a:latin typeface="Geometria light"/>
            </a:endParaRPr>
          </a:p>
          <a:p>
            <a:pPr marL="1764000" lvl="3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Четвертый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  <a:p>
            <a:pPr marL="2268000" lvl="4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Пятый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AB2ED07-E090-41E8-AF69-629F97376972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22.04.2025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642AC0A-0186-4B28-A610-0761D33BA00A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81040" y="800280"/>
            <a:ext cx="8048160" cy="2297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spc="-1" dirty="0" smtClean="0">
                <a:solidFill>
                  <a:srgbClr val="004892"/>
                </a:solidFill>
                <a:latin typeface="Montserrat"/>
              </a:rPr>
              <a:t>Оценка качества моделей временных рядов</a:t>
            </a:r>
            <a:endParaRPr lang="en-US" sz="4800" b="0" strike="noStrike" spc="-1" dirty="0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rgbClr val="173277"/>
                </a:solidFill>
                <a:latin typeface="Montserrat"/>
              </a:rPr>
              <a:t>202</a:t>
            </a:r>
            <a:r>
              <a:rPr lang="en-US" sz="1600" spc="-1" dirty="0" smtClean="0">
                <a:solidFill>
                  <a:srgbClr val="173277"/>
                </a:solidFill>
                <a:latin typeface="Montserrat"/>
              </a:rPr>
              <a:t>5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84" name="Рисунок 2"/>
          <p:cNvPicPr/>
          <p:nvPr/>
        </p:nvPicPr>
        <p:blipFill>
          <a:blip r:embed="rId3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581040" y="2624040"/>
            <a:ext cx="804816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Постановка задачи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Оценка качества прогнозов временных рядов необходима для установления адекватности модели исследуемому процессу, временной ряд показателя которого мы моделируем.</a:t>
            </a:r>
          </a:p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Одна из основных концепций оценки качества моделей временных рядов заключается в сопоставлении прогнозных значений, сформированных моделью, и фактических значений показателя.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622669" y="3353956"/>
            <a:ext cx="4669782" cy="3441764"/>
            <a:chOff x="2545489" y="3247529"/>
            <a:chExt cx="5563461" cy="410043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50"/>
            <a:stretch/>
          </p:blipFill>
          <p:spPr bwMode="auto">
            <a:xfrm>
              <a:off x="2545489" y="3247529"/>
              <a:ext cx="5563461" cy="4100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" name="Прямая со стрелкой 2"/>
            <p:cNvCxnSpPr/>
            <p:nvPr/>
          </p:nvCxnSpPr>
          <p:spPr>
            <a:xfrm flipV="1">
              <a:off x="7293763" y="4998396"/>
              <a:ext cx="0" cy="116732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flipV="1">
              <a:off x="7590096" y="3906196"/>
              <a:ext cx="0" cy="1391548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 flipV="1">
              <a:off x="7695657" y="4452631"/>
              <a:ext cx="0" cy="762836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 flipV="1">
              <a:off x="7390857" y="5926667"/>
              <a:ext cx="0" cy="13391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/>
            <p:nvPr/>
          </p:nvCxnSpPr>
          <p:spPr>
            <a:xfrm flipV="1">
              <a:off x="7791120" y="5038675"/>
              <a:ext cx="0" cy="46995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 flipV="1">
              <a:off x="8000670" y="4989992"/>
              <a:ext cx="0" cy="30775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Методы </a:t>
            </a: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оценки качества прогнозирования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stomShape 4"/>
              <p:cNvSpPr/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Одними из самых популярных являются следующие:</a:t>
                </a:r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50000"/>
                  </a:lnSpc>
                </a:pPr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AutoNum type="arabicPeriod"/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Средняя </a:t>
                </a: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абсолютная процентная ошибка </a:t>
                </a:r>
                <a:r>
                  <a:rPr lang="ru-RU" sz="1600" b="1" spc="-1" dirty="0" smtClean="0">
                    <a:solidFill>
                      <a:srgbClr val="262626"/>
                    </a:solidFill>
                    <a:latin typeface="Montserrat"/>
                  </a:rPr>
                  <a:t>MAPE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𝑀𝐴𝑃𝐸</m:t>
                      </m:r>
                      <m:r>
                        <a:rPr lang="en-US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=100% ∗</m:t>
                      </m:r>
                      <m:f>
                        <m:fPr>
                          <m:ctrlPr>
                            <a:rPr lang="en-US" sz="1600" b="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1600" b="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число точек</m:t>
                          </m:r>
                        </m:den>
                      </m:f>
                      <m:r>
                        <a:rPr lang="ru-RU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∗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ru-RU" sz="1600" b="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ru-RU" sz="1600" b="0" i="1" spc="-1" smtClean="0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sz="1600" b="0" i="1" spc="-1" smtClean="0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1600" b="0" i="1" spc="-1" smtClean="0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Фактическое значение</m:t>
                                      </m:r>
                                    </m:e>
                                    <m:sub>
                                      <m:r>
                                        <a:rPr lang="en-US" sz="1600" b="0" i="1" spc="-1" smtClean="0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ru-RU" sz="1600" b="0" i="1" spc="-1" smtClean="0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ru-RU" sz="1600" b="0" i="1" spc="-1" smtClean="0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Прогнозное значение</m:t>
                                      </m:r>
                                    </m:e>
                                    <m:sub>
                                      <m:r>
                                        <a:rPr lang="en-US" sz="1600" b="0" i="1" spc="-1" smtClean="0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Фактическое значение</m:t>
                                  </m:r>
                                </m:e>
                                <m:sub>
                                  <m:r>
                                    <a:rPr lang="en-US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600" dirty="0" smtClean="0"/>
                  <a:t>2. </a:t>
                </a:r>
                <a:r>
                  <a:rPr lang="ru-RU" sz="1600" dirty="0" smtClean="0"/>
                  <a:t>Средняя </a:t>
                </a:r>
                <a:r>
                  <a:rPr lang="ru-RU" sz="1600" dirty="0"/>
                  <a:t>абсолютная ошибка </a:t>
                </a:r>
                <a:r>
                  <a:rPr lang="en-US" sz="1600" b="1" dirty="0" smtClean="0"/>
                  <a:t>MAE</a:t>
                </a:r>
                <a:r>
                  <a:rPr lang="ru-RU" sz="1600" dirty="0" smtClean="0"/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pc="-1">
                          <a:solidFill>
                            <a:srgbClr val="262626"/>
                          </a:solidFill>
                          <a:latin typeface="Cambria Math"/>
                        </a:rPr>
                        <m:t>𝑀𝐴𝐸</m:t>
                      </m:r>
                      <m:r>
                        <a:rPr lang="en-US" sz="1600" i="1" spc="-1">
                          <a:solidFill>
                            <a:srgbClr val="262626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число точек</m:t>
                          </m:r>
                        </m:den>
                      </m:f>
                      <m:r>
                        <a:rPr lang="ru-RU" sz="1600" i="1" spc="-1">
                          <a:solidFill>
                            <a:srgbClr val="262626"/>
                          </a:solidFill>
                          <a:latin typeface="Cambria Math"/>
                        </a:rPr>
                        <m:t>∗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ru-RU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ru-RU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Фактическое значение</m:t>
                                  </m:r>
                                </m:e>
                                <m:sub>
                                  <m:r>
                                    <a:rPr lang="en-US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ru-RU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Прогнозное значение</m:t>
                                  </m:r>
                                </m:e>
                                <m:sub>
                                  <m:r>
                                    <a:rPr lang="en-US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ru-RU" sz="16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1600" dirty="0" smtClean="0"/>
                  <a:t>3. </a:t>
                </a:r>
                <a:r>
                  <a:rPr lang="ru-RU" sz="1600" dirty="0" smtClean="0"/>
                  <a:t>Средняя </a:t>
                </a:r>
                <a:r>
                  <a:rPr lang="ru-RU" sz="1600" dirty="0"/>
                  <a:t>квадратичная ошибка </a:t>
                </a:r>
                <a:r>
                  <a:rPr lang="en-US" sz="1600" b="1" dirty="0" smtClean="0"/>
                  <a:t>RMSE</a:t>
                </a:r>
                <a:r>
                  <a:rPr lang="ru-RU" sz="1600" dirty="0" smtClean="0"/>
                  <a:t>:</a:t>
                </a:r>
                <a:endParaRPr lang="en-US" sz="1600" dirty="0" smtClean="0"/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𝑅𝑀𝑆</m:t>
                      </m:r>
                      <m:r>
                        <a:rPr lang="en-US" sz="160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1600" i="1" spc="-1">
                          <a:solidFill>
                            <a:srgbClr val="262626"/>
                          </a:solidFill>
                          <a:latin typeface="Cambria Math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sz="160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ru-RU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  <m:t>число точек</m:t>
                              </m:r>
                            </m:den>
                          </m:f>
                          <m:r>
                            <a:rPr lang="ru-RU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∗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ru-RU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Фактическое значение</m:t>
                                  </m:r>
                                </m:e>
                                <m:sub>
                                  <m:r>
                                    <a:rPr lang="en-US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ru-RU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Прогнозное значение</m:t>
                                  </m:r>
                                </m:e>
                                <m:sub>
                                  <m:r>
                                    <a:rPr lang="en-US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rad>
                    </m:oMath>
                  </m:oMathPara>
                </a14:m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16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blipFill rotWithShape="1">
                <a:blip r:embed="rId3"/>
                <a:stretch>
                  <a:fillRect l="-315" b="-4885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2111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Методы </a:t>
            </a: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оценки качества прогнозирования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16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Важным является вопрос: какую метрику выбрать? Вопрос является важным ввиду того, что полученное значение ошибки сильно зависит от данных: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Является ли абсолютное прогнозное значение больше фактического?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Фактические значения какого временного интервала можно выбрать для оценки качества прогнозов?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Учитываются ли ограничения реальных данных в расчетах метрики (деление на 0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и т.д.)?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Насколько метрика усредняет качество прогнозов?</a:t>
            </a:r>
          </a:p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endParaRPr lang="en-US" sz="1600" spc="-1" dirty="0" smtClean="0">
              <a:solidFill>
                <a:srgbClr val="262626"/>
              </a:solidFill>
              <a:latin typeface="Montserrat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15853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Методы </a:t>
            </a: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оценки качества прогнозирования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stomShape 4"/>
              <p:cNvSpPr/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Дополнительные метрики, частично устраняющие недостатки предыдущих: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- Симметричная </a:t>
                </a: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оценка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качества </a:t>
                </a:r>
                <a:r>
                  <a:rPr lang="en-US" sz="1600" b="1" spc="-1" dirty="0" smtClean="0">
                    <a:solidFill>
                      <a:srgbClr val="262626"/>
                    </a:solidFill>
                    <a:latin typeface="Montserrat"/>
                  </a:rPr>
                  <a:t>SMAPE</a:t>
                </a:r>
                <a:r>
                  <a:rPr lang="en-US" sz="1600" spc="-1" dirty="0" smtClean="0">
                    <a:solidFill>
                      <a:srgbClr val="262626"/>
                    </a:solidFill>
                    <a:latin typeface="Montserrat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Устраняет </a:t>
                </a: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асимметрию, которая есть в MAPE.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Ее недостаток в том, что </a:t>
                </a: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содержит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прогноз в знаменателе, что может приводить к завышению прогноза</a:t>
                </a: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.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𝑆</m:t>
                      </m:r>
                      <m:r>
                        <a:rPr lang="en-US" sz="1600" i="1" spc="-1">
                          <a:solidFill>
                            <a:srgbClr val="262626"/>
                          </a:solidFill>
                          <a:latin typeface="Cambria Math"/>
                        </a:rPr>
                        <m:t>𝑀𝐴𝑃𝐸</m:t>
                      </m:r>
                      <m:r>
                        <a:rPr lang="en-US" sz="1600" i="1" spc="-1">
                          <a:solidFill>
                            <a:srgbClr val="262626"/>
                          </a:solidFill>
                          <a:latin typeface="Cambria Math"/>
                        </a:rPr>
                        <m:t>=100% ∗</m:t>
                      </m:r>
                      <m:f>
                        <m:fPr>
                          <m:ctrlPr>
                            <a:rPr lang="en-US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число точек</m:t>
                          </m:r>
                        </m:den>
                      </m:f>
                      <m:r>
                        <a:rPr lang="ru-RU" sz="1600" i="1" spc="-1">
                          <a:solidFill>
                            <a:srgbClr val="262626"/>
                          </a:solidFill>
                          <a:latin typeface="Cambria Math"/>
                        </a:rPr>
                        <m:t>∗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ru-RU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ru-RU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Фактическое значение</m:t>
                                      </m:r>
                                    </m:e>
                                    <m:sub>
                                      <m:r>
                                        <a:rPr lang="en-US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Прогнозное значение</m:t>
                                      </m:r>
                                    </m:e>
                                    <m:sub>
                                      <m:r>
                                        <a:rPr lang="en-US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f>
                                <m:fPr>
                                  <m:type m:val="lin"/>
                                  <m:ctrlPr>
                                    <a:rPr lang="en-US" sz="1600" i="1" spc="-1" smtClean="0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pc="-1" smtClean="0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Фактическое значение</m:t>
                                      </m:r>
                                    </m:e>
                                    <m:sub>
                                      <m:r>
                                        <a:rPr lang="en-US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Прогнозное значение</m:t>
                                      </m:r>
                                    </m:e>
                                    <m:sub>
                                      <m:r>
                                        <a:rPr lang="en-US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1600" b="0" i="1" spc="-1" smtClean="0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1600" b="0" i="1" spc="-1" smtClean="0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den>
                          </m:f>
                        </m:e>
                      </m:nary>
                    </m:oMath>
                  </m:oMathPara>
                </a14:m>
                <a:endParaRPr lang="en-US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marL="285750" indent="-285750" algn="just">
                  <a:lnSpc>
                    <a:spcPct val="150000"/>
                  </a:lnSpc>
                  <a:buFontTx/>
                  <a:buChar char="-"/>
                </a:pPr>
                <a:r>
                  <a:rPr lang="ru-RU" sz="1600" dirty="0" smtClean="0"/>
                  <a:t>Взвешенная </a:t>
                </a:r>
                <a:r>
                  <a:rPr lang="ru-RU" sz="1600" dirty="0"/>
                  <a:t>абсолютная процентная ошибка прогнозирования </a:t>
                </a:r>
                <a:r>
                  <a:rPr lang="ru-RU" sz="1600" b="1" dirty="0" smtClean="0"/>
                  <a:t>WAPE</a:t>
                </a:r>
                <a:r>
                  <a:rPr lang="ru-RU" sz="1600" dirty="0" smtClean="0"/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𝑊</m:t>
                      </m:r>
                      <m:r>
                        <a:rPr lang="en-US" sz="1600" i="1" spc="-1">
                          <a:solidFill>
                            <a:srgbClr val="262626"/>
                          </a:solidFill>
                          <a:latin typeface="Cambria Math"/>
                        </a:rPr>
                        <m:t>𝐴𝑃𝐸</m:t>
                      </m:r>
                      <m:r>
                        <a:rPr lang="en-US" sz="1600" i="1" spc="-1">
                          <a:solidFill>
                            <a:srgbClr val="262626"/>
                          </a:solidFill>
                          <a:latin typeface="Cambria Math"/>
                        </a:rPr>
                        <m:t>=100% ∗</m:t>
                      </m:r>
                      <m:f>
                        <m:fPr>
                          <m:ctrlPr>
                            <a:rPr lang="ru-RU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ru-RU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Фактическое значение</m:t>
                                      </m:r>
                                    </m:e>
                                    <m:sub>
                                      <m:r>
                                        <a:rPr lang="en-US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Прогнозное значение</m:t>
                                      </m:r>
                                    </m:e>
                                    <m:sub>
                                      <m:r>
                                        <a:rPr lang="en-US" sz="1600" i="1" spc="-1">
                                          <a:solidFill>
                                            <a:srgbClr val="262626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ru-RU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Фактическое</m:t>
                                  </m:r>
                                  <m:r>
                                    <a:rPr lang="en-US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значение</m:t>
                                  </m:r>
                                </m:e>
                                <m:sub>
                                  <m:r>
                                    <a:rPr lang="en-US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ru-RU" sz="16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Данная ошибка прогнозирования является симметричной и наименее чувствительна к искажениям числового ряда.</a:t>
                </a:r>
              </a:p>
            </p:txBody>
          </p:sp>
        </mc:Choice>
        <mc:Fallback xmlns="">
          <p:sp>
            <p:nvSpPr>
              <p:cNvPr id="16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blipFill rotWithShape="1">
                <a:blip r:embed="rId3"/>
                <a:stretch>
                  <a:fillRect l="-315" r="-378" b="-365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5390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Методики проведения оценки качества моделей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16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Графический анализ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Сравнение с тестовым интервалом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Кросс-</a:t>
            </a:r>
            <a:r>
              <a:rPr lang="ru-RU" sz="1600" spc="-1" dirty="0" err="1" smtClean="0">
                <a:solidFill>
                  <a:srgbClr val="262626"/>
                </a:solidFill>
                <a:latin typeface="Montserrat"/>
              </a:rPr>
              <a:t>валидация</a:t>
            </a:r>
            <a:endParaRPr lang="ru-RU" sz="1600" spc="-1" dirty="0" smtClean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Оценка коэффициентов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70611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Графический анализ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16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Графический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анализ проводится экспертом путем сопоставления полученной модели временного ряда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 (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см рисунок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)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и прогнозов как на перспективу так и на известные значения временного ряда.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555" y="2560000"/>
            <a:ext cx="7268009" cy="382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126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Сравнение с тестовым интервалом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16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Данная техника оценки предполагает разделение известного временного ряда на две части в различных пропорциях: обучающую (для настройки параметров прогнозной модели) и тестовую (для проведения сравнения).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0" r="3050"/>
          <a:stretch/>
        </p:blipFill>
        <p:spPr bwMode="auto">
          <a:xfrm>
            <a:off x="3509299" y="2594517"/>
            <a:ext cx="4669782" cy="29736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59" t="13350" r="3050" b="25964"/>
          <a:stretch/>
        </p:blipFill>
        <p:spPr bwMode="auto">
          <a:xfrm>
            <a:off x="9135514" y="5016901"/>
            <a:ext cx="808756" cy="20886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7" t="27009" r="19777" b="28525"/>
          <a:stretch/>
        </p:blipFill>
        <p:spPr bwMode="auto">
          <a:xfrm>
            <a:off x="467280" y="5003583"/>
            <a:ext cx="3647974" cy="15304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углом 1"/>
          <p:cNvSpPr/>
          <p:nvPr/>
        </p:nvSpPr>
        <p:spPr>
          <a:xfrm rot="16200000" flipH="1">
            <a:off x="2242318" y="3716231"/>
            <a:ext cx="949718" cy="158424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 углом 18"/>
          <p:cNvSpPr/>
          <p:nvPr/>
        </p:nvSpPr>
        <p:spPr>
          <a:xfrm rot="5400000">
            <a:off x="8496344" y="3716231"/>
            <a:ext cx="949718" cy="158424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035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Кросс-</a:t>
            </a:r>
            <a:r>
              <a:rPr lang="ru-RU" sz="3600" spc="-1" dirty="0" err="1">
                <a:solidFill>
                  <a:srgbClr val="004892"/>
                </a:solidFill>
                <a:latin typeface="Montserrat"/>
              </a:rPr>
              <a:t>валидация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16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Под кросс-</a:t>
            </a:r>
            <a:r>
              <a:rPr lang="ru-RU" sz="1600" spc="-1" dirty="0" err="1" smtClean="0">
                <a:solidFill>
                  <a:srgbClr val="262626"/>
                </a:solidFill>
                <a:latin typeface="Montserrat"/>
              </a:rPr>
              <a:t>валидацией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понимается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метод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оценки аналитической модели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на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независимых данных.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Исходные данные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разбиваются на </a:t>
            </a:r>
            <a:r>
              <a:rPr lang="en-US" sz="1600" i="1" spc="-1" dirty="0">
                <a:solidFill>
                  <a:srgbClr val="262626"/>
                </a:solidFill>
                <a:latin typeface="Montserrat"/>
              </a:rPr>
              <a:t>n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частей.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Потом на </a:t>
            </a:r>
            <a:r>
              <a:rPr lang="en-US" sz="1600" i="1" spc="-1" dirty="0" smtClean="0">
                <a:solidFill>
                  <a:srgbClr val="262626"/>
                </a:solidFill>
                <a:latin typeface="Montserrat"/>
              </a:rPr>
              <a:t>n-1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частях производится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обучение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модели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 (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настройка параметров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)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,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а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остальная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часть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используется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для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тестирования, оценки.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Процедура повторяется </a:t>
            </a:r>
            <a:r>
              <a:rPr lang="en-US" sz="1600" i="1" spc="-1" dirty="0">
                <a:solidFill>
                  <a:srgbClr val="262626"/>
                </a:solidFill>
                <a:latin typeface="Montserrat"/>
              </a:rPr>
              <a:t>n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раз чтобы каждая порция данных поучаствовала в тестировании модели.</a:t>
            </a:r>
          </a:p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На практике такой подход удобен тем, что позволяет адаптировать модель, обучая и тестируя ее на вновь поступивших, сравнительно небольших объемах данных. Однако, стоит заметить что применительно к временным рядам необходимо соблюдать причинно-следственный порядок: нельзя обучать модель на новых данных, а тестировать на более старых.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03564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8" b="16456"/>
          <a:stretch/>
        </p:blipFill>
        <p:spPr bwMode="auto">
          <a:xfrm>
            <a:off x="350034" y="1016766"/>
            <a:ext cx="8534400" cy="4245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Кросс-</a:t>
            </a:r>
            <a:r>
              <a:rPr lang="ru-RU" sz="3600" spc="-1" dirty="0" err="1" smtClean="0">
                <a:solidFill>
                  <a:srgbClr val="004892"/>
                </a:solidFill>
                <a:latin typeface="Montserrat"/>
              </a:rPr>
              <a:t>валидация</a:t>
            </a: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. Схема 1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16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20812" y="4446872"/>
            <a:ext cx="2503648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обучения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24460" y="4446872"/>
            <a:ext cx="1790300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тестирования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702586" y="5262369"/>
            <a:ext cx="2503648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обучения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206234" y="5262369"/>
            <a:ext cx="1790300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тестирования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441003" y="6080067"/>
            <a:ext cx="2503648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обучения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944651" y="6080067"/>
            <a:ext cx="1790300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тестирования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3840" y="4615891"/>
            <a:ext cx="819436" cy="4084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1й проход</a:t>
            </a:r>
            <a:endParaRPr lang="ru-RU" sz="1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23841" y="5431388"/>
            <a:ext cx="819436" cy="4207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2й проход</a:t>
            </a:r>
            <a:endParaRPr lang="ru-RU" sz="1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30682" y="6202330"/>
            <a:ext cx="812595" cy="4207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3</a:t>
            </a:r>
            <a:r>
              <a:rPr lang="ru-RU" sz="1400" dirty="0" smtClean="0"/>
              <a:t>й проход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94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8" b="16456"/>
          <a:stretch/>
        </p:blipFill>
        <p:spPr bwMode="auto">
          <a:xfrm>
            <a:off x="350034" y="1016766"/>
            <a:ext cx="8534400" cy="4245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Кросс-</a:t>
            </a:r>
            <a:r>
              <a:rPr lang="ru-RU" sz="3600" spc="-1" dirty="0" err="1" smtClean="0">
                <a:solidFill>
                  <a:srgbClr val="004892"/>
                </a:solidFill>
                <a:latin typeface="Montserrat"/>
              </a:rPr>
              <a:t>валидация</a:t>
            </a: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. Схема 2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16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20812" y="4446872"/>
            <a:ext cx="2503648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обучения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24460" y="4446872"/>
            <a:ext cx="1790300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тестирования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120812" y="5262369"/>
            <a:ext cx="4085422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обучения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206234" y="5262369"/>
            <a:ext cx="1790300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тестирования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120812" y="6080067"/>
            <a:ext cx="5823839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обучения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944651" y="6080067"/>
            <a:ext cx="1790300" cy="665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Интервал тестирования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3840" y="4615891"/>
            <a:ext cx="819436" cy="4084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1й проход</a:t>
            </a:r>
            <a:endParaRPr lang="ru-RU" sz="1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23841" y="5431388"/>
            <a:ext cx="819436" cy="4207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2й проход</a:t>
            </a:r>
            <a:endParaRPr lang="ru-RU" sz="1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30682" y="6202330"/>
            <a:ext cx="812595" cy="4207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3</a:t>
            </a:r>
            <a:r>
              <a:rPr lang="ru-RU" sz="1400" dirty="0" smtClean="0"/>
              <a:t>й проход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236013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Оценка коэффициентов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stomShape 4"/>
              <p:cNvSpPr/>
              <p:nvPr/>
            </p:nvSpPr>
            <p:spPr>
              <a:xfrm>
                <a:off x="581040" y="1689874"/>
                <a:ext cx="9667440" cy="48441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Tx/>
                  <a:buAutoNum type="arabicPeriod"/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Коэффициент корреляции</a:t>
                </a:r>
                <a:endParaRPr lang="en-US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К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оэффициент корреляции рассчитывается </a:t>
                </a: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по фактическим и расчётным значениям. Чем ближе коэффициент к единице, тем в среднем ближе связь между этими значениями к линейной, то есть тем точнее описаны данные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моделью</a:t>
                </a: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. </a:t>
                </a:r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Могут быть использованы:</a:t>
                </a:r>
              </a:p>
              <a:p>
                <a:pPr marL="285750" indent="-285750" algn="just">
                  <a:lnSpc>
                    <a:spcPct val="150000"/>
                  </a:lnSpc>
                  <a:buFont typeface="Symbol" panose="05050102010706020507" pitchFamily="18" charset="2"/>
                  <a:buChar char="-"/>
                </a:pP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Коэффициент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 корреляции Пирсона:</a:t>
                </a:r>
                <a:endParaRPr lang="en-US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𝑟</m:t>
                    </m:r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1600" b="0" i="1" spc="-1" smtClean="0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1600" b="0" i="1" spc="-1" smtClean="0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ru-RU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  <m:t>Фактическое значение</m:t>
                                </m:r>
                              </m:e>
                              <m:sub>
                                <m:r>
                                  <a:rPr lang="en-US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600" b="0" i="1" spc="-1" smtClean="0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sz="1600" b="0" i="1" spc="-1" smtClean="0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ru-RU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  <m:t>Фактическое значение</m:t>
                                </m:r>
                              </m:e>
                            </m:acc>
                            <m:r>
                              <a:rPr lang="en-US" sz="1600" b="0" i="1" spc="-1" smtClean="0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  <m:t>)(</m:t>
                            </m:r>
                            <m:sSub>
                              <m:sSubPr>
                                <m:ctrlPr>
                                  <a:rPr lang="ru-RU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  <m:t>Прогнозное значение</m:t>
                                </m:r>
                              </m:e>
                              <m:sub>
                                <m:r>
                                  <a:rPr lang="en-US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600" b="0" i="1" spc="-1" smtClean="0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sz="1600" b="0" i="1" spc="-1" smtClean="0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ru-RU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  <m:t>Прогнозное значение</m:t>
                                </m:r>
                              </m:e>
                            </m:acc>
                            <m:r>
                              <a:rPr lang="en-US" sz="1600" b="0" i="1" spc="-1" smtClean="0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nary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b="0" i="1" spc="-1" smtClean="0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en-US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sSup>
                                  <m:sSupPr>
                                    <m:ctrlPr>
                                      <a:rPr lang="en-US" sz="16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i="1" spc="-1">
                                        <a:solidFill>
                                          <a:srgbClr val="262626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ru-RU" sz="1600" i="1" spc="-1">
                                            <a:solidFill>
                                              <a:srgbClr val="262626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1600" i="1" spc="-1">
                                            <a:solidFill>
                                              <a:srgbClr val="262626"/>
                                            </a:solidFill>
                                            <a:latin typeface="Cambria Math"/>
                                          </a:rPr>
                                          <m:t>Фактическое значение</m:t>
                                        </m:r>
                                      </m:e>
                                      <m:sub>
                                        <m:r>
                                          <a:rPr lang="en-US" sz="1600" i="1" spc="-1">
                                            <a:solidFill>
                                              <a:srgbClr val="262626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1600" i="1" spc="-1">
                                        <a:solidFill>
                                          <a:srgbClr val="262626"/>
                                        </a:solidFill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600" i="1" spc="-1">
                                            <a:solidFill>
                                              <a:srgbClr val="262626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ru-RU" sz="1600" i="1" spc="-1">
                                            <a:solidFill>
                                              <a:srgbClr val="262626"/>
                                            </a:solidFill>
                                            <a:latin typeface="Cambria Math"/>
                                          </a:rPr>
                                          <m:t>Фактическое значение</m:t>
                                        </m:r>
                                      </m:e>
                                    </m:acc>
                                    <m:r>
                                      <a:rPr lang="en-US" sz="1600" i="1" spc="-1">
                                        <a:solidFill>
                                          <a:srgbClr val="262626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600" b="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600" i="1" spc="-1" smtClean="0">
                                        <a:solidFill>
                                          <a:srgbClr val="262626"/>
                                        </a:solidFill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1600" i="1" spc="-1">
                                        <a:solidFill>
                                          <a:srgbClr val="262626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US" sz="1600" i="1" spc="-1" smtClean="0">
                                            <a:solidFill>
                                              <a:srgbClr val="262626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ru-RU" sz="1600" i="1" spc="-1">
                                                <a:solidFill>
                                                  <a:srgbClr val="262626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ru-RU" sz="1600" i="1" spc="-1">
                                                <a:solidFill>
                                                  <a:srgbClr val="262626"/>
                                                </a:solidFill>
                                                <a:latin typeface="Cambria Math"/>
                                              </a:rPr>
                                              <m:t>Прогнозное значение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i="1" spc="-1">
                                                <a:solidFill>
                                                  <a:srgbClr val="262626"/>
                                                </a:solidFill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1600" i="1" spc="-1">
                                            <a:solidFill>
                                              <a:srgbClr val="262626"/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sz="1600" i="1" spc="-1">
                                                <a:solidFill>
                                                  <a:srgbClr val="262626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ru-RU" sz="1600" i="1" spc="-1">
                                                <a:solidFill>
                                                  <a:srgbClr val="262626"/>
                                                </a:solidFill>
                                                <a:latin typeface="Cambria Math"/>
                                              </a:rPr>
                                              <m:t>Прогнозное значение</m:t>
                                            </m:r>
                                          </m:e>
                                        </m:acc>
                                        <m:r>
                                          <a:rPr lang="en-US" sz="1600" i="1" spc="-1">
                                            <a:solidFill>
                                              <a:srgbClr val="262626"/>
                                            </a:solidFill>
                                            <a:latin typeface="Cambria Math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1600" b="0" i="1" spc="-1" smtClean="0">
                                            <a:solidFill>
                                              <a:srgbClr val="262626"/>
                                            </a:solidFill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nary>
                          </m:e>
                        </m:rad>
                      </m:den>
                    </m:f>
                  </m:oMath>
                </a14:m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marL="285750" indent="-285750" algn="just">
                  <a:lnSpc>
                    <a:spcPct val="150000"/>
                  </a:lnSpc>
                  <a:buFont typeface="Symbol" panose="05050102010706020507" pitchFamily="18" charset="2"/>
                  <a:buChar char="-"/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Коэффициент корреляции </a:t>
                </a:r>
                <a:r>
                  <a:rPr lang="ru-RU" sz="1600" spc="-1" dirty="0" err="1" smtClean="0">
                    <a:solidFill>
                      <a:srgbClr val="262626"/>
                    </a:solidFill>
                    <a:latin typeface="Montserrat"/>
                  </a:rPr>
                  <a:t>Спирмена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ru-RU" sz="1600" i="1" spc="-1" smtClean="0">
                        <a:solidFill>
                          <a:srgbClr val="262626"/>
                        </a:solidFill>
                        <a:latin typeface="Cambria Math"/>
                        <a:ea typeface="Cambria Math"/>
                      </a:rPr>
                      <m:t>𝜌</m:t>
                    </m:r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  <a:ea typeface="Cambria Math"/>
                      </a:rPr>
                      <m:t>=1−</m:t>
                    </m:r>
                    <m:f>
                      <m:fPr>
                        <m:ctrlP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  <m:t>6</m:t>
                        </m:r>
                      </m:num>
                      <m:den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  <m:t>−1)(</m:t>
                        </m:r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  <m:t>+1)</m:t>
                        </m:r>
                      </m:den>
                    </m:f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1600" b="0" i="1" spc="-1" smtClean="0">
                                <a:solidFill>
                                  <a:srgbClr val="262626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en-US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  <a:ea typeface="Cambria Math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600" i="1" spc="-1">
                                <a:solidFill>
                                  <a:srgbClr val="262626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  <a:ea typeface="Cambria Math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ru-RU" sz="1600" i="1" spc="-1">
                                <a:solidFill>
                                  <a:srgbClr val="262626"/>
                                </a:solidFill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ru-RU" sz="1600" b="0" i="1" spc="-1" smtClean="0">
                                <a:solidFill>
                                  <a:srgbClr val="262626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pc="-1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600" i="1" spc="-1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b>
                        <m:r>
                          <a:rPr lang="en-US" sz="1600" i="1" spc="-1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ru-RU" sz="1600" b="0" i="1" spc="-1" smtClean="0">
                        <a:solidFill>
                          <a:srgbClr val="262626"/>
                        </a:solidFill>
                        <a:latin typeface="Cambria Math"/>
                        <a:ea typeface="Cambria Math"/>
                      </a:rPr>
                      <m:t>−ранг наблюдения </m:t>
                    </m:r>
                    <m:sSub>
                      <m:sSubPr>
                        <m:ctrlPr>
                          <a:rPr lang="ru-RU" sz="1600" i="1" spc="-1">
                            <a:solidFill>
                              <a:srgbClr val="262626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sz="1600" i="1" spc="-1">
                            <a:solidFill>
                              <a:srgbClr val="262626"/>
                            </a:solidFill>
                            <a:latin typeface="Cambria Math"/>
                          </a:rPr>
                          <m:t>Фактическое значение</m:t>
                        </m:r>
                      </m:e>
                      <m:sub>
                        <m:r>
                          <a:rPr lang="en-US" sz="1600" i="1" spc="-1">
                            <a:solidFill>
                              <a:srgbClr val="262626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,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pc="-1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600" i="1" spc="-1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1600" i="1" spc="-1">
                            <a:solidFill>
                              <a:srgbClr val="262626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- </a:t>
                </a:r>
                <a14:m>
                  <m:oMath xmlns:m="http://schemas.openxmlformats.org/officeDocument/2006/math">
                    <m:r>
                      <a:rPr lang="ru-RU" sz="1600" i="1" spc="-1">
                        <a:solidFill>
                          <a:srgbClr val="262626"/>
                        </a:solidFill>
                        <a:latin typeface="Cambria Math"/>
                        <a:ea typeface="Cambria Math"/>
                      </a:rPr>
                      <m:t>ранг наблюдения </m:t>
                    </m:r>
                    <m:sSub>
                      <m:sSubPr>
                        <m:ctrlPr>
                          <a:rPr lang="ru-RU" sz="1600" i="1" spc="-1">
                            <a:solidFill>
                              <a:srgbClr val="262626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sz="1600" i="1" spc="-1">
                            <a:solidFill>
                              <a:srgbClr val="262626"/>
                            </a:solidFill>
                            <a:latin typeface="Cambria Math"/>
                          </a:rPr>
                          <m:t>Прогнозное значение</m:t>
                        </m:r>
                      </m:e>
                      <m:sub>
                        <m:r>
                          <a:rPr lang="en-US" sz="1600" i="1" spc="-1">
                            <a:solidFill>
                              <a:srgbClr val="262626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FontTx/>
                  <a:buAutoNum type="arabicPeriod"/>
                </a:pPr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FontTx/>
                  <a:buAutoNum type="arabicPeriod"/>
                </a:pPr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AutoNum type="arabicPeriod"/>
                </a:pPr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16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4"/>
                <a:ext cx="9667440" cy="4844125"/>
              </a:xfrm>
              <a:prstGeom prst="rect">
                <a:avLst/>
              </a:prstGeom>
              <a:blipFill rotWithShape="1">
                <a:blip r:embed="rId3"/>
                <a:stretch>
                  <a:fillRect l="-315" r="-3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713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Оценка коэффициентов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stomShape 4"/>
              <p:cNvSpPr/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2. </a:t>
                </a: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Коэффициент детерминации показывает процент объяснённой моделью дисперсии и рассчитывается по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формуле: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60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b="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sz="1600" b="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en-US" sz="1600" b="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𝑆𝑆𝐸</m:t>
                          </m:r>
                        </m:num>
                        <m:den>
                          <m:r>
                            <a:rPr lang="en-US" sz="1600" b="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𝑇𝑆𝑆</m:t>
                          </m:r>
                        </m:den>
                      </m:f>
                    </m:oMath>
                  </m:oMathPara>
                </a14:m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𝑆𝑆𝐸</m:t>
                      </m:r>
                      <m:r>
                        <a:rPr lang="en-US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600" b="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1600" b="0" i="1" spc="-1" smtClean="0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1600" b="0" i="1" spc="-1" smtClean="0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pc="-1" smtClean="0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1600" b="0" i="1" spc="-1" smtClean="0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1600" b="0" i="1" spc="-1" smtClean="0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, </m:t>
                      </m:r>
                      <m:r>
                        <a:rPr lang="en-US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𝑇𝑆𝑆</m:t>
                      </m:r>
                      <m:r>
                        <a:rPr lang="en-US" sz="1600" b="0" i="1" spc="-1" smtClean="0">
                          <a:solidFill>
                            <a:srgbClr val="262626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600" b="0" i="1" spc="-1" smtClean="0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Фактическое значение</m:t>
                                  </m:r>
                                </m:e>
                                <m:sub>
                                  <m:r>
                                    <a:rPr lang="en-US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ru-RU" sz="1600" i="1" spc="-1">
                                      <a:solidFill>
                                        <a:srgbClr val="262626"/>
                                      </a:solidFill>
                                      <a:latin typeface="Cambria Math"/>
                                    </a:rPr>
                                    <m:t>Фактическое значение</m:t>
                                  </m:r>
                                </m:e>
                              </m:acc>
                              <m:r>
                                <a:rPr lang="en-US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600" i="1" spc="-1">
                                  <a:solidFill>
                                    <a:srgbClr val="262626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FontTx/>
                  <a:buAutoNum type="arabicPeriod"/>
                </a:pPr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FontTx/>
                  <a:buAutoNum type="arabicPeriod"/>
                </a:pPr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AutoNum type="arabicPeriod"/>
                </a:pPr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16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blipFill rotWithShape="1">
                <a:blip r:embed="rId3"/>
                <a:stretch>
                  <a:fillRect l="-315" r="-3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091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Информационные критерии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ustomShape 4"/>
              <p:cNvSpPr/>
              <p:nvPr/>
            </p:nvSpPr>
            <p:spPr>
              <a:xfrm>
                <a:off x="581040" y="1117600"/>
                <a:ext cx="9667440" cy="375431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Коэффициенты для оценки качества моделей часто не отражают причинно</a:t>
                </a:r>
                <a:r>
                  <a:rPr lang="ru-RU" sz="1600" spc="-1" dirty="0">
                    <a:solidFill>
                      <a:srgbClr val="262626"/>
                    </a:solidFill>
                    <a:latin typeface="Montserrat"/>
                  </a:rPr>
                  <a:t>-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следственную связь между значениями параметров модели. Дополнительно адекватность модели можно дополнительно контролировать при помощи информационных критериев:</a:t>
                </a:r>
              </a:p>
              <a:p>
                <a:pPr marL="285750" indent="-285750" algn="just">
                  <a:lnSpc>
                    <a:spcPct val="150000"/>
                  </a:lnSpc>
                  <a:buFont typeface="Symbol" panose="05050102010706020507" pitchFamily="18" charset="2"/>
                  <a:buChar char="-"/>
                </a:pPr>
                <a:r>
                  <a:rPr lang="ru-RU" sz="1600" spc="-1" dirty="0" err="1" smtClean="0">
                    <a:solidFill>
                      <a:srgbClr val="262626"/>
                    </a:solidFill>
                    <a:latin typeface="Montserrat"/>
                  </a:rPr>
                  <a:t>Акаике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: </a:t>
                </a:r>
                <a14:m>
                  <m:oMath xmlns:m="http://schemas.openxmlformats.org/officeDocument/2006/math"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𝐴𝐼𝐶</m:t>
                    </m:r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=2</m:t>
                    </m:r>
                    <m:r>
                      <a:rPr lang="en-US" sz="1600" i="1" spc="-1">
                        <a:solidFill>
                          <a:srgbClr val="262626"/>
                        </a:solidFill>
                        <a:latin typeface="Cambria Math"/>
                      </a:rPr>
                      <m:t>𝑘</m:t>
                    </m:r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−2</m:t>
                    </m:r>
                    <m:r>
                      <m:rPr>
                        <m:sty m:val="p"/>
                      </m:rPr>
                      <a:rPr lang="en-US" sz="1600" b="0" i="0" spc="-1" smtClean="0">
                        <a:solidFill>
                          <a:srgbClr val="262626"/>
                        </a:solidFill>
                        <a:latin typeface="Cambria Math"/>
                      </a:rPr>
                      <m:t>ln</m:t>
                    </m:r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⁡(</m:t>
                    </m:r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𝐿</m:t>
                    </m:r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1600" spc="-1" dirty="0" smtClean="0">
                    <a:solidFill>
                      <a:srgbClr val="262626"/>
                    </a:solidFill>
                    <a:latin typeface="Montserrat"/>
                  </a:rPr>
                  <a:t>, k –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количество параметров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модели</a:t>
                </a:r>
                <a:r>
                  <a:rPr lang="en-US" sz="1600" spc="-1" dirty="0" smtClean="0">
                    <a:solidFill>
                      <a:srgbClr val="262626"/>
                    </a:solidFill>
                    <a:latin typeface="Montserrat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pc="-1">
                        <a:solidFill>
                          <a:srgbClr val="262626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1600" spc="-1" dirty="0" smtClean="0">
                    <a:solidFill>
                      <a:srgbClr val="262626"/>
                    </a:solidFill>
                    <a:latin typeface="Montserrat"/>
                  </a:rPr>
                  <a:t> –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функция потерь. Для каждой из модели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параметры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имеют свое выражение. Например, для </a:t>
                </a:r>
                <a:r>
                  <a:rPr lang="en-US" sz="1600" spc="-1" dirty="0" smtClean="0">
                    <a:solidFill>
                      <a:srgbClr val="262626"/>
                    </a:solidFill>
                    <a:latin typeface="Montserrat"/>
                  </a:rPr>
                  <a:t>ARIMA(p, q): </a:t>
                </a:r>
                <a14:m>
                  <m:oMath xmlns:m="http://schemas.openxmlformats.org/officeDocument/2006/math">
                    <m:r>
                      <a:rPr lang="en-US" sz="1600" i="1" spc="-1">
                        <a:solidFill>
                          <a:srgbClr val="262626"/>
                        </a:solidFill>
                        <a:latin typeface="Cambria Math"/>
                      </a:rPr>
                      <m:t>𝐿</m:t>
                    </m:r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  <m:t>𝑅𝑆𝑆</m:t>
                        </m:r>
                      </m:num>
                      <m:den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  <m:t>𝑇</m:t>
                        </m:r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  <m:t>𝑞</m:t>
                        </m:r>
                      </m:den>
                    </m:f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;</m:t>
                    </m:r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𝑘</m:t>
                    </m:r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  <m:t>𝑞</m:t>
                        </m:r>
                      </m:num>
                      <m:den>
                        <m:r>
                          <a:rPr lang="en-US" sz="1600" b="0" i="1" spc="-1" smtClean="0">
                            <a:solidFill>
                              <a:srgbClr val="262626"/>
                            </a:solidFill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ru-RU" sz="1600" b="0" i="0" spc="-1" smtClean="0">
                        <a:solidFill>
                          <a:srgbClr val="262626"/>
                        </a:solidFill>
                        <a:latin typeface="Cambria Math"/>
                      </a:rPr>
                      <m:t>,</m:t>
                    </m:r>
                    <m:r>
                      <a:rPr lang="en-US" sz="1600" i="1" spc="-1">
                        <a:solidFill>
                          <a:srgbClr val="262626"/>
                        </a:solidFill>
                        <a:latin typeface="Cambria Math"/>
                      </a:rPr>
                      <m:t>𝑛</m:t>
                    </m:r>
                    <m:r>
                      <a:rPr lang="ru-RU" sz="1600" b="0" i="0" spc="-1" smtClean="0">
                        <a:solidFill>
                          <a:srgbClr val="262626"/>
                        </a:solidFill>
                        <a:latin typeface="Cambria Math"/>
                      </a:rPr>
                      <m:t> −</m:t>
                    </m:r>
                  </m:oMath>
                </a14:m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 число наблюдений</a:t>
                </a:r>
                <a:r>
                  <a:rPr lang="en-US" sz="1600" spc="-1" dirty="0" smtClean="0">
                    <a:solidFill>
                      <a:srgbClr val="262626"/>
                    </a:solidFill>
                    <a:latin typeface="Montserrat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pc="-1" smtClean="0">
                        <a:solidFill>
                          <a:srgbClr val="262626"/>
                        </a:solidFill>
                        <a:latin typeface="Cambria Math"/>
                      </a:rPr>
                      <m:t>𝑅</m:t>
                    </m:r>
                    <m:r>
                      <a:rPr lang="en-US" sz="1600" i="1" spc="-1">
                        <a:solidFill>
                          <a:srgbClr val="262626"/>
                        </a:solidFill>
                        <a:latin typeface="Cambria Math"/>
                      </a:rPr>
                      <m:t>𝑆𝑆</m:t>
                    </m:r>
                    <m:r>
                      <a:rPr lang="en-US" sz="1600" i="1" spc="-1">
                        <a:solidFill>
                          <a:srgbClr val="262626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i="1" spc="-1">
                            <a:solidFill>
                              <a:srgbClr val="262626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1600" i="1" spc="-1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600" i="1" spc="-1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ru-RU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b="0" i="1" spc="-1" smtClean="0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  <m:t>Фактическое </m:t>
                                </m:r>
                                <m:r>
                                  <a:rPr lang="ru-RU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  <m:t>значение</m:t>
                                </m:r>
                              </m:e>
                              <m:sub>
                                <m:r>
                                  <a:rPr lang="en-US" sz="1600" i="1" spc="-1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600" i="1" spc="-1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ru-RU" sz="1600" b="0" i="1" spc="-1" smtClean="0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  <m:t>Прогнозное значени</m:t>
                            </m:r>
                            <m:sSub>
                              <m:sSubPr>
                                <m:ctrlPr>
                                  <a:rPr lang="en-US" sz="1600" b="0" i="1" spc="-1" smtClean="0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b="0" i="1" spc="-1" smtClean="0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  <m:t>е</m:t>
                                </m:r>
                              </m:e>
                              <m:sub>
                                <m:r>
                                  <a:rPr lang="en-US" sz="1600" b="0" i="1" spc="-1" smtClean="0">
                                    <a:solidFill>
                                      <a:srgbClr val="262626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600" i="1" spc="-1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1600" i="1" spc="-1">
                                <a:solidFill>
                                  <a:srgbClr val="262626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285750" indent="-285750" algn="just">
                  <a:lnSpc>
                    <a:spcPct val="150000"/>
                  </a:lnSpc>
                  <a:buFont typeface="Symbol" panose="05050102010706020507" pitchFamily="18" charset="2"/>
                  <a:buChar char="-"/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.</a:t>
                </a:r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Информационный критерий </a:t>
                </a:r>
                <a:r>
                  <a:rPr lang="ru-RU" sz="1600" spc="-1" dirty="0" err="1" smtClean="0">
                    <a:solidFill>
                      <a:srgbClr val="262626"/>
                    </a:solidFill>
                    <a:latin typeface="Montserrat"/>
                  </a:rPr>
                  <a:t>Акаике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 позволяет сравнивать модели как с точки зрения качества, так и с точки зрения использованных в ходе обучения параметров. Данный подход позволяет сбалансированно соотнести полученное качество моделирования и сложность применяемой модели. При этом значение показателя будет снижаться при росте числа параметров обучения. Соответственно, это предотвратит переобучение модели, ее готовность работать только на обучающей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выборке. Использование 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информационного критерия </a:t>
                </a:r>
                <a:r>
                  <a:rPr lang="ru-RU" sz="1600" spc="-1" dirty="0" err="1" smtClean="0">
                    <a:solidFill>
                      <a:srgbClr val="262626"/>
                    </a:solidFill>
                    <a:latin typeface="Montserrat"/>
                  </a:rPr>
                  <a:t>Акаике</a:t>
                </a:r>
                <a:r>
                  <a:rPr lang="ru-RU" sz="1600" spc="-1" dirty="0" smtClean="0">
                    <a:solidFill>
                      <a:srgbClr val="262626"/>
                    </a:solidFill>
                    <a:latin typeface="Montserrat"/>
                  </a:rPr>
                  <a:t> заключается в формировании числовой оценки моделей, обученных с использованием разного числа параметров. Само значение критерия при этом не отражает качество модели в абсолютном выражении, а только позволяет сравнить модели между собой.</a:t>
                </a:r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50000"/>
                  </a:lnSpc>
                </a:pPr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FontTx/>
                  <a:buAutoNum type="arabicPeriod"/>
                </a:pPr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FontTx/>
                  <a:buAutoNum type="arabicPeriod"/>
                </a:pPr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AutoNum type="arabicPeriod"/>
                </a:pPr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>
          <p:sp>
            <p:nvSpPr>
              <p:cNvPr id="16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117600"/>
                <a:ext cx="9667440" cy="3754316"/>
              </a:xfrm>
              <a:prstGeom prst="rect">
                <a:avLst/>
              </a:prstGeom>
              <a:blipFill rotWithShape="1">
                <a:blip r:embed="rId3"/>
                <a:stretch>
                  <a:fillRect l="-315" r="-378" b="-6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5210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Информационные критерии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ustomShape 4"/>
              <p:cNvSpPr/>
              <p:nvPr/>
            </p:nvSpPr>
            <p:spPr>
              <a:xfrm>
                <a:off x="581040" y="1270536"/>
                <a:ext cx="9667440" cy="36013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marL="285750" indent="-285750" algn="just">
                  <a:lnSpc>
                    <a:spcPct val="150000"/>
                  </a:lnSpc>
                  <a:buFont typeface="Symbol" panose="05050102010706020507" pitchFamily="18" charset="2"/>
                  <a:buChar char="-"/>
                </a:pPr>
                <a:r>
                  <a:rPr lang="ru-RU" sz="1600" dirty="0" smtClean="0"/>
                  <a:t>байесовский </a:t>
                </a:r>
                <a:r>
                  <a:rPr lang="ru-RU" sz="1600" dirty="0"/>
                  <a:t>информационный критерий </a:t>
                </a:r>
                <a:r>
                  <a:rPr lang="ru-RU" sz="1600" dirty="0" smtClean="0"/>
                  <a:t>Шварца</a:t>
                </a:r>
                <a:r>
                  <a:rPr lang="en-US" sz="1600" dirty="0" smtClean="0"/>
                  <a:t>, </a:t>
                </a:r>
                <a:r>
                  <a:rPr lang="ru-RU" sz="1600" dirty="0" smtClean="0"/>
                  <a:t>аналогично для </a:t>
                </a:r>
                <a:r>
                  <a:rPr lang="en-US" sz="1600" dirty="0" smtClean="0"/>
                  <a:t>ARIMA</a:t>
                </a:r>
                <a:r>
                  <a:rPr lang="ru-RU" sz="1600" dirty="0" smtClean="0"/>
                  <a:t>: </a:t>
                </a:r>
                <a:endParaRPr lang="en-US" sz="16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𝐵𝐼𝐶</m:t>
                      </m:r>
                      <m:r>
                        <a:rPr lang="en-US" sz="1600" b="0" i="1" smtClean="0">
                          <a:latin typeface="Cambria Math"/>
                        </a:rPr>
                        <m:t>(</m:t>
                      </m:r>
                      <m:r>
                        <a:rPr lang="en-US" sz="1600" b="0" i="1" smtClean="0">
                          <a:latin typeface="Cambria Math"/>
                        </a:rPr>
                        <m:t>𝑝</m:t>
                      </m:r>
                      <m:r>
                        <a:rPr lang="en-US" sz="1600" b="0" i="1" smtClean="0">
                          <a:latin typeface="Cambria Math"/>
                        </a:rPr>
                        <m:t>,</m:t>
                      </m:r>
                      <m:r>
                        <a:rPr lang="en-US" sz="1600" b="0" i="1" smtClean="0">
                          <a:latin typeface="Cambria Math"/>
                        </a:rPr>
                        <m:t>𝑞</m:t>
                      </m:r>
                      <m:r>
                        <a:rPr lang="en-US" sz="1600" b="0" i="1" smtClean="0">
                          <a:latin typeface="Cambria Math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/>
                        </a:rPr>
                        <m:t>ln</m:t>
                      </m:r>
                      <m:r>
                        <a:rPr lang="en-US" sz="1600" b="0" i="1" smtClean="0">
                          <a:latin typeface="Cambria Math"/>
                        </a:rPr>
                        <m:t>⁡(</m:t>
                      </m:r>
                      <m:r>
                        <a:rPr lang="en-US" sz="1600" b="0" i="1" smtClean="0">
                          <a:latin typeface="Cambria Math"/>
                        </a:rPr>
                        <m:t>𝑛</m:t>
                      </m:r>
                      <m:f>
                        <m:fPr>
                          <m:ctrlPr>
                            <a:rPr lang="en-US" sz="1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r>
                            <a:rPr lang="en-US" sz="1600" i="1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  <m:r>
                        <a:rPr lang="en-US" sz="1600" i="1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1600" i="0">
                          <a:latin typeface="Cambria Math"/>
                        </a:rPr>
                        <m:t>ln</m:t>
                      </m:r>
                      <m:r>
                        <a:rPr lang="en-US" sz="1600" b="0" i="1" smtClean="0">
                          <a:latin typeface="Cambria Math"/>
                        </a:rPr>
                        <m:t>⁡(</m:t>
                      </m:r>
                      <m:f>
                        <m:fPr>
                          <m:ctrlPr>
                            <a:rPr lang="en-US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𝑅𝑆𝑆</m:t>
                          </m:r>
                        </m:num>
                        <m:den>
                          <m:r>
                            <a:rPr lang="en-US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𝑇</m:t>
                          </m:r>
                          <m:r>
                            <a:rPr lang="en-US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𝑝</m:t>
                          </m:r>
                          <m:r>
                            <a:rPr lang="en-US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600" i="1" spc="-1">
                              <a:solidFill>
                                <a:srgbClr val="262626"/>
                              </a:solidFill>
                              <a:latin typeface="Cambria Math"/>
                            </a:rPr>
                            <m:t>𝑞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  <m:r>
                        <a:rPr lang="en-US" sz="1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ru-RU" sz="1600" dirty="0" smtClean="0"/>
                  <a:t>Разработан </a:t>
                </a:r>
                <a:r>
                  <a:rPr lang="ru-RU" sz="1600" dirty="0"/>
                  <a:t>исходя из байесовского подхода и является наиболее часто используемой модификацией </a:t>
                </a:r>
                <a:r>
                  <a:rPr lang="ru-RU" sz="1600" dirty="0" smtClean="0"/>
                  <a:t>AIC.</a:t>
                </a:r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FontTx/>
                  <a:buAutoNum type="arabicPeriod"/>
                </a:pPr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FontTx/>
                  <a:buAutoNum type="arabicPeriod"/>
                </a:pPr>
                <a:endParaRPr lang="ru-RU" sz="1600" spc="-1" dirty="0" smtClean="0">
                  <a:solidFill>
                    <a:srgbClr val="262626"/>
                  </a:solidFill>
                  <a:latin typeface="Montserrat"/>
                </a:endParaRPr>
              </a:p>
              <a:p>
                <a:pPr marL="342900" indent="-342900" algn="just">
                  <a:lnSpc>
                    <a:spcPct val="150000"/>
                  </a:lnSpc>
                  <a:buAutoNum type="arabicPeriod"/>
                </a:pPr>
                <a:endParaRPr lang="ru-RU" sz="16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>
          <p:sp>
            <p:nvSpPr>
              <p:cNvPr id="16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270536"/>
                <a:ext cx="9667440" cy="3601380"/>
              </a:xfrm>
              <a:prstGeom prst="rect">
                <a:avLst/>
              </a:prstGeom>
              <a:blipFill rotWithShape="1">
                <a:blip r:embed="rId3"/>
                <a:stretch>
                  <a:fillRect l="-315" r="-3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9017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11364</TotalTime>
  <Words>1136</Words>
  <Application>Microsoft Office PowerPoint</Application>
  <PresentationFormat>Произвольный</PresentationFormat>
  <Paragraphs>117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приемной  кампании - 2019</dc:title>
  <dc:creator>afsafasfasfa afafaf</dc:creator>
  <cp:lastModifiedBy>user</cp:lastModifiedBy>
  <cp:revision>173</cp:revision>
  <dcterms:created xsi:type="dcterms:W3CDTF">2019-09-16T12:04:13Z</dcterms:created>
  <dcterms:modified xsi:type="dcterms:W3CDTF">2025-04-22T09:31:32Z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