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2"/>
  </p:notesMasterIdLst>
  <p:sldIdLst>
    <p:sldId id="256" r:id="rId3"/>
    <p:sldId id="268" r:id="rId4"/>
    <p:sldId id="275" r:id="rId5"/>
    <p:sldId id="269" r:id="rId6"/>
    <p:sldId id="270" r:id="rId7"/>
    <p:sldId id="271" r:id="rId8"/>
    <p:sldId id="272" r:id="rId9"/>
    <p:sldId id="273" r:id="rId10"/>
    <p:sldId id="274" r:id="rId11"/>
  </p:sldIdLst>
  <p:sldSz cx="10691813" cy="7559675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81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908" y="-76"/>
      </p:cViewPr>
      <p:guideLst>
        <p:guide orient="horz" pos="2381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5CD9F8-8523-4C96-BA3A-B0F5AE12B0F6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28725" y="1336675"/>
            <a:ext cx="51022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0BD7EE-BBE2-4F32-89E5-4EF5A71C71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983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01720" y="1237320"/>
            <a:ext cx="9087840" cy="12199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78756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041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34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78756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041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01720" y="1237320"/>
            <a:ext cx="9087840" cy="12199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78756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041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534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78756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041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6619" b="0" strike="noStrike" spc="-1">
                <a:solidFill>
                  <a:srgbClr val="000000"/>
                </a:solidFill>
                <a:latin typeface="Geometria  bold"/>
              </a:rPr>
              <a:t>Образец заголовка</a:t>
            </a:r>
            <a:endParaRPr lang="en-US" sz="6619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73512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87095A16-4C3A-49BC-BA45-ED63D8DC7979}" type="datetime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23.04.2025</a:t>
            </a:fld>
            <a:endParaRPr lang="en-US" sz="133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541680" y="7006680"/>
            <a:ext cx="360828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755100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CC19D91D-1076-4D88-80F8-03FFDA14860F}" type="slidenum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‹#›</a:t>
            </a:fld>
            <a:endParaRPr lang="en-US" sz="133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090" b="0" strike="noStrike" spc="-1">
                <a:solidFill>
                  <a:srgbClr val="000000"/>
                </a:solidFill>
                <a:latin typeface="Geometria light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210" b="0" strike="noStrike" spc="-1">
                <a:solidFill>
                  <a:srgbClr val="000000"/>
                </a:solidFill>
                <a:latin typeface="Geometria light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990" b="0" strike="noStrike" spc="-1">
                <a:solidFill>
                  <a:srgbClr val="000000"/>
                </a:solidFill>
                <a:latin typeface="Geometria light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990" b="0" strike="noStrike" spc="-1">
                <a:solidFill>
                  <a:srgbClr val="000000"/>
                </a:solidFill>
                <a:latin typeface="Geometria light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735120" y="402480"/>
            <a:ext cx="9221400" cy="14608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850" b="0" strike="noStrike" spc="-1">
                <a:solidFill>
                  <a:srgbClr val="000000"/>
                </a:solidFill>
                <a:latin typeface="Geometria  bold"/>
              </a:rPr>
              <a:t>Образец заголовка</a:t>
            </a:r>
            <a:endParaRPr lang="en-US" sz="485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35120" y="2012400"/>
            <a:ext cx="9221400" cy="47962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52000" indent="-251640">
              <a:lnSpc>
                <a:spcPct val="90000"/>
              </a:lnSpc>
              <a:spcBef>
                <a:spcPts val="1103"/>
              </a:spcBef>
              <a:buClr>
                <a:srgbClr val="000000"/>
              </a:buClr>
              <a:buFont typeface="Arial"/>
              <a:buChar char="•"/>
            </a:pPr>
            <a:r>
              <a:rPr lang="ru-RU" sz="3090" b="0" strike="noStrike" spc="-1">
                <a:solidFill>
                  <a:srgbClr val="000000"/>
                </a:solidFill>
                <a:latin typeface="Geometria light"/>
              </a:rPr>
              <a:t>Образец текста</a:t>
            </a:r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  <a:p>
            <a:pPr marL="756000" lvl="1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2650" b="0" strike="noStrike" spc="-1">
                <a:solidFill>
                  <a:srgbClr val="000000"/>
                </a:solidFill>
                <a:latin typeface="Geometria light"/>
              </a:rPr>
              <a:t>Второй уровень</a:t>
            </a:r>
            <a:endParaRPr lang="en-US" sz="2650" b="0" strike="noStrike" spc="-1">
              <a:solidFill>
                <a:srgbClr val="000000"/>
              </a:solidFill>
              <a:latin typeface="Geometria light"/>
            </a:endParaRPr>
          </a:p>
          <a:p>
            <a:pPr marL="1260000" lvl="2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2210" b="0" strike="noStrike" spc="-1">
                <a:solidFill>
                  <a:srgbClr val="000000"/>
                </a:solidFill>
                <a:latin typeface="Geometria light"/>
              </a:rPr>
              <a:t>Третий уровень</a:t>
            </a:r>
            <a:endParaRPr lang="en-US" sz="2210" b="0" strike="noStrike" spc="-1">
              <a:solidFill>
                <a:srgbClr val="000000"/>
              </a:solidFill>
              <a:latin typeface="Geometria light"/>
            </a:endParaRPr>
          </a:p>
          <a:p>
            <a:pPr marL="1764000" lvl="3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990" b="0" strike="noStrike" spc="-1">
                <a:solidFill>
                  <a:srgbClr val="000000"/>
                </a:solidFill>
                <a:latin typeface="Geometria light"/>
              </a:rPr>
              <a:t>Четвертый уровень</a:t>
            </a:r>
            <a:endParaRPr lang="en-US" sz="1990" b="0" strike="noStrike" spc="-1">
              <a:solidFill>
                <a:srgbClr val="000000"/>
              </a:solidFill>
              <a:latin typeface="Geometria light"/>
            </a:endParaRPr>
          </a:p>
          <a:p>
            <a:pPr marL="2268000" lvl="4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990" b="0" strike="noStrike" spc="-1">
                <a:solidFill>
                  <a:srgbClr val="000000"/>
                </a:solidFill>
                <a:latin typeface="Geometria light"/>
              </a:rPr>
              <a:t>Пятый уровень</a:t>
            </a:r>
            <a:endParaRPr lang="en-US" sz="19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73512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9AB2ED07-E090-41E8-AF69-629F97376972}" type="datetime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23.04.2025</a:t>
            </a:fld>
            <a:endParaRPr lang="en-US" sz="133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541680" y="7006680"/>
            <a:ext cx="360828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755100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F642AC0A-0186-4B28-A610-0761D33BA00A}" type="slidenum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‹#›</a:t>
            </a:fld>
            <a:endParaRPr lang="en-US" sz="133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581040" y="800280"/>
            <a:ext cx="8048160" cy="22971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800" spc="-1" dirty="0" smtClean="0">
                <a:solidFill>
                  <a:srgbClr val="004892"/>
                </a:solidFill>
                <a:latin typeface="Montserrat"/>
              </a:rPr>
              <a:t>Извлечение </a:t>
            </a:r>
            <a:r>
              <a:rPr lang="ru-RU" sz="4800" spc="-1" dirty="0" smtClean="0">
                <a:solidFill>
                  <a:srgbClr val="004892"/>
                </a:solidFill>
                <a:latin typeface="Montserrat"/>
              </a:rPr>
              <a:t>временных </a:t>
            </a:r>
            <a:r>
              <a:rPr lang="ru-RU" sz="4800" spc="-1" dirty="0" smtClean="0">
                <a:solidFill>
                  <a:srgbClr val="004892"/>
                </a:solidFill>
                <a:latin typeface="Montserrat"/>
              </a:rPr>
              <a:t>рядов</a:t>
            </a:r>
            <a:endParaRPr lang="en-US" sz="4800" b="0" strike="noStrike" spc="-1" dirty="0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0" y="6862680"/>
            <a:ext cx="10691280" cy="45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spc="-1" dirty="0" smtClean="0">
                <a:solidFill>
                  <a:srgbClr val="173277"/>
                </a:solidFill>
                <a:latin typeface="Montserrat"/>
              </a:rPr>
              <a:t>202</a:t>
            </a:r>
            <a:r>
              <a:rPr lang="en-US" sz="1600" spc="-1" dirty="0" smtClean="0">
                <a:solidFill>
                  <a:srgbClr val="173277"/>
                </a:solidFill>
                <a:latin typeface="Montserrat"/>
              </a:rPr>
              <a:t>5</a:t>
            </a:r>
            <a:endParaRPr lang="en-US" sz="1600" b="0" strike="noStrike" spc="-1" dirty="0">
              <a:latin typeface="Arial"/>
            </a:endParaRPr>
          </a:p>
        </p:txBody>
      </p:sp>
      <p:pic>
        <p:nvPicPr>
          <p:cNvPr id="84" name="Рисунок 2"/>
          <p:cNvPicPr/>
          <p:nvPr/>
        </p:nvPicPr>
        <p:blipFill>
          <a:blip r:embed="rId3"/>
          <a:stretch/>
        </p:blipFill>
        <p:spPr>
          <a:xfrm>
            <a:off x="4115160" y="5178600"/>
            <a:ext cx="2232360" cy="1426680"/>
          </a:xfrm>
          <a:prstGeom prst="rect">
            <a:avLst/>
          </a:prstGeom>
          <a:ln>
            <a:noFill/>
          </a:ln>
        </p:spPr>
      </p:pic>
      <p:sp>
        <p:nvSpPr>
          <p:cNvPr id="85" name="CustomShape 3"/>
          <p:cNvSpPr/>
          <p:nvPr/>
        </p:nvSpPr>
        <p:spPr>
          <a:xfrm>
            <a:off x="581040" y="2624040"/>
            <a:ext cx="804816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endParaRPr lang="en-US" sz="2000" spc="-1" dirty="0">
              <a:solidFill>
                <a:srgbClr val="004892"/>
              </a:solidFill>
              <a:latin typeface="Montserrat"/>
            </a:endParaRPr>
          </a:p>
          <a:p>
            <a:pPr>
              <a:lnSpc>
                <a:spcPct val="100000"/>
              </a:lnSpc>
            </a:pPr>
            <a:endParaRPr lang="en-US" sz="2000" spc="-1" dirty="0">
              <a:solidFill>
                <a:srgbClr val="004892"/>
              </a:solidFill>
              <a:latin typeface="Montserrat"/>
            </a:endParaRPr>
          </a:p>
          <a:p>
            <a:pPr>
              <a:lnSpc>
                <a:spcPct val="100000"/>
              </a:lnSpc>
            </a:pPr>
            <a:endParaRPr lang="en-US" sz="2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Постановка задачи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4"/>
            <a:ext cx="9667440" cy="476929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ru-RU" sz="1600" b="1" dirty="0"/>
              <a:t>Временная структура определяет анализ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/>
              <a:t>Порядок наблюдений</a:t>
            </a:r>
            <a:r>
              <a:rPr lang="ru-RU" sz="1600" dirty="0"/>
              <a:t> важен: в отличие от кросс-секционных данных, где порядок не имеет значения, во временных рядах он критичен.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/>
              <a:t>Автокорреляция</a:t>
            </a:r>
            <a:r>
              <a:rPr lang="ru-RU" sz="1600" dirty="0"/>
              <a:t> (зависимость текущего значения от предыдущих) существует только благодаря временной упорядоченности.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/>
              <a:t>Тренды, сезонность, циклы</a:t>
            </a:r>
            <a:r>
              <a:rPr lang="ru-RU" sz="1600" dirty="0"/>
              <a:t> выявляются только при правильном учете времени</a:t>
            </a:r>
            <a:r>
              <a:rPr lang="ru-RU" sz="1600" dirty="0" smtClean="0"/>
              <a:t>.</a:t>
            </a:r>
          </a:p>
          <a:p>
            <a:r>
              <a:rPr lang="ru-RU" sz="1600" b="1" dirty="0"/>
              <a:t>Частота и регулярность данных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/>
              <a:t>Равномерная выборка</a:t>
            </a:r>
            <a:r>
              <a:rPr lang="ru-RU" sz="1600" dirty="0"/>
              <a:t> (ежедневные, ежемесячные данные) позволяет использовать стандартные методы (ARIMA, экспоненциальное сглаживание).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/>
              <a:t>Неравномерные данные</a:t>
            </a:r>
            <a:r>
              <a:rPr lang="ru-RU" sz="1600" dirty="0"/>
              <a:t> (например, тиковые данные биржи) требуют специальной обработки (</a:t>
            </a:r>
            <a:r>
              <a:rPr lang="ru-RU" sz="1600" dirty="0" err="1"/>
              <a:t>ресамплинг</a:t>
            </a:r>
            <a:r>
              <a:rPr lang="ru-RU" sz="1600" dirty="0"/>
              <a:t>, интерполяция</a:t>
            </a:r>
            <a:r>
              <a:rPr lang="ru-RU" sz="1600" dirty="0" smtClean="0"/>
              <a:t>).</a:t>
            </a:r>
          </a:p>
          <a:p>
            <a:r>
              <a:rPr lang="ru-RU" sz="1600" b="1" dirty="0"/>
              <a:t>Прогнозирование зависит от временной структуры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/>
              <a:t>Лаг переменных</a:t>
            </a:r>
            <a:r>
              <a:rPr lang="ru-RU" sz="1600"/>
              <a:t> </a:t>
            </a:r>
            <a:r>
              <a:rPr lang="ru-RU" sz="1600" smtClean="0"/>
              <a:t>используется </a:t>
            </a:r>
            <a:r>
              <a:rPr lang="ru-RU" sz="1600" dirty="0"/>
              <a:t>в ARIMA, LSTM.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/>
              <a:t>Скользящие окна</a:t>
            </a:r>
            <a:r>
              <a:rPr lang="ru-RU" sz="1600" dirty="0"/>
              <a:t> (</a:t>
            </a:r>
            <a:r>
              <a:rPr lang="ru-RU" sz="1600" dirty="0" err="1"/>
              <a:t>moving</a:t>
            </a:r>
            <a:r>
              <a:rPr lang="ru-RU" sz="1600" dirty="0"/>
              <a:t> </a:t>
            </a:r>
            <a:r>
              <a:rPr lang="ru-RU" sz="1600" dirty="0" err="1"/>
              <a:t>averages</a:t>
            </a:r>
            <a:r>
              <a:rPr lang="ru-RU" sz="1600" dirty="0"/>
              <a:t>) требуют правильного временного порядка.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/>
              <a:t>Тесты на стационарность</a:t>
            </a:r>
            <a:r>
              <a:rPr lang="ru-RU" sz="1600" dirty="0"/>
              <a:t> (ADF, KPSS) работают только с упорядоченными данными.</a:t>
            </a:r>
          </a:p>
          <a:p>
            <a:r>
              <a:rPr lang="ru-RU" sz="1600" b="1" dirty="0"/>
              <a:t>Временные метки влияют на визуализацию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/>
              <a:t>Графики временных рядов</a:t>
            </a:r>
            <a:r>
              <a:rPr lang="ru-RU" sz="1600" dirty="0"/>
              <a:t> (линейные, свечные) требуют правильной оси времени.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/>
              <a:t>Аномалии и выбросы</a:t>
            </a:r>
            <a:r>
              <a:rPr lang="ru-RU" sz="1600" dirty="0"/>
              <a:t> лучше видны при временной привязке.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5802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Основные источники временных рядов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ru-RU" sz="1600" dirty="0" smtClean="0"/>
              <a:t>1 </a:t>
            </a:r>
            <a:r>
              <a:rPr lang="ru-RU" sz="1600" dirty="0"/>
              <a:t>Базы данных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Реляционные БД (</a:t>
            </a:r>
            <a:r>
              <a:rPr lang="en-US" sz="1600" dirty="0"/>
              <a:t>MySQL, PostgreSQL, Oracle</a:t>
            </a:r>
            <a:r>
              <a:rPr lang="en-US" sz="1600" dirty="0" smtClean="0"/>
              <a:t>)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Временные БД (</a:t>
            </a:r>
            <a:r>
              <a:rPr lang="en-US" sz="1600" dirty="0" err="1"/>
              <a:t>InfluxDB</a:t>
            </a:r>
            <a:r>
              <a:rPr lang="en-US" sz="1600" dirty="0"/>
              <a:t>, </a:t>
            </a:r>
            <a:r>
              <a:rPr lang="en-US" sz="1600" dirty="0" err="1"/>
              <a:t>TimescaleDB</a:t>
            </a:r>
            <a:r>
              <a:rPr lang="en-US" sz="1600" dirty="0" smtClean="0"/>
              <a:t>)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NoSQL </a:t>
            </a:r>
            <a:r>
              <a:rPr lang="ru-RU" sz="1600" dirty="0"/>
              <a:t>хранилища (</a:t>
            </a:r>
            <a:r>
              <a:rPr lang="en-US" sz="1600" dirty="0"/>
              <a:t>MongoDB, Cassandra</a:t>
            </a:r>
            <a:r>
              <a:rPr lang="en-US" sz="1600" dirty="0" smtClean="0"/>
              <a:t>)</a:t>
            </a:r>
            <a:endParaRPr lang="en-US" sz="1600" dirty="0"/>
          </a:p>
          <a:p>
            <a:r>
              <a:rPr lang="en-US" sz="1600" dirty="0" smtClean="0"/>
              <a:t>2 </a:t>
            </a:r>
            <a:r>
              <a:rPr lang="ru-RU" sz="1600" dirty="0"/>
              <a:t>Файловые хранилища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CSV, JSON, XML </a:t>
            </a:r>
            <a:r>
              <a:rPr lang="ru-RU" sz="1600" dirty="0" smtClean="0"/>
              <a:t>файлы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Excel </a:t>
            </a:r>
            <a:r>
              <a:rPr lang="ru-RU" sz="1600" dirty="0" smtClean="0"/>
              <a:t>таблицы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Бинарные форматы (</a:t>
            </a:r>
            <a:r>
              <a:rPr lang="en-US" sz="1600" dirty="0"/>
              <a:t>Parquet, Avro</a:t>
            </a:r>
            <a:r>
              <a:rPr lang="en-US" sz="1600" dirty="0" smtClean="0"/>
              <a:t>)</a:t>
            </a:r>
            <a:endParaRPr lang="en-US" sz="1600" dirty="0"/>
          </a:p>
          <a:p>
            <a:r>
              <a:rPr lang="en-US" sz="1600" dirty="0" smtClean="0"/>
              <a:t>3 </a:t>
            </a:r>
            <a:r>
              <a:rPr lang="ru-RU" sz="1600" dirty="0"/>
              <a:t>Потоковые данные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Message brokers (Kafka, </a:t>
            </a:r>
            <a:r>
              <a:rPr lang="en-US" sz="1600" dirty="0" err="1"/>
              <a:t>RabbitMQ</a:t>
            </a:r>
            <a:r>
              <a:rPr lang="en-US" sz="1600" dirty="0" smtClean="0"/>
              <a:t>)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IoT</a:t>
            </a:r>
            <a:r>
              <a:rPr lang="en-US" sz="1600" dirty="0"/>
              <a:t> </a:t>
            </a:r>
            <a:r>
              <a:rPr lang="ru-RU" sz="1600" dirty="0" smtClean="0"/>
              <a:t>устройства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Веб-сокеты и </a:t>
            </a:r>
            <a:r>
              <a:rPr lang="en-US" sz="1600" dirty="0"/>
              <a:t>API </a:t>
            </a:r>
            <a:r>
              <a:rPr lang="ru-RU" sz="1600" dirty="0"/>
              <a:t>реального </a:t>
            </a:r>
            <a:r>
              <a:rPr lang="ru-RU" sz="1600" dirty="0" smtClean="0"/>
              <a:t>времени</a:t>
            </a:r>
            <a:endParaRPr lang="ru-RU" sz="1600" dirty="0"/>
          </a:p>
          <a:p>
            <a:r>
              <a:rPr lang="ru-RU" sz="1600" dirty="0" smtClean="0"/>
              <a:t>4 </a:t>
            </a:r>
            <a:r>
              <a:rPr lang="ru-RU" sz="1600" dirty="0"/>
              <a:t>Веб-источники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API </a:t>
            </a:r>
            <a:r>
              <a:rPr lang="ru-RU" sz="1600" dirty="0"/>
              <a:t>сервисов (финансовые, погодные</a:t>
            </a:r>
            <a:r>
              <a:rPr lang="ru-RU" sz="1600" dirty="0" smtClean="0"/>
              <a:t>)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Веб-</a:t>
            </a:r>
            <a:r>
              <a:rPr lang="ru-RU" sz="1600" dirty="0" err="1" smtClean="0"/>
              <a:t>скрапинг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Социальные медиа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35726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Основные подходы к извлечению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/>
              <a:t>1 </a:t>
            </a:r>
            <a:r>
              <a:rPr lang="ru-RU" sz="1600" dirty="0"/>
              <a:t>Пакетное извлечение (</a:t>
            </a:r>
            <a:r>
              <a:rPr lang="ru-RU" sz="1600" dirty="0" err="1"/>
              <a:t>Batch</a:t>
            </a:r>
            <a:r>
              <a:rPr lang="ru-RU" sz="1600" dirty="0"/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Полное извлечение данных за </a:t>
            </a:r>
            <a:r>
              <a:rPr lang="ru-RU" sz="1600" dirty="0" smtClean="0"/>
              <a:t>период</a:t>
            </a:r>
            <a:endParaRPr lang="ru-RU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Инкрементальное извлечение (только новых/измененных данных</a:t>
            </a:r>
            <a:r>
              <a:rPr lang="ru-RU" sz="1600" dirty="0" smtClean="0"/>
              <a:t>)</a:t>
            </a:r>
            <a:endParaRPr lang="ru-RU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Технологии: SQL-запросы, ETL-инструменты (</a:t>
            </a:r>
            <a:r>
              <a:rPr lang="ru-RU" sz="1600" dirty="0" err="1"/>
              <a:t>Apache</a:t>
            </a:r>
            <a:r>
              <a:rPr lang="ru-RU" sz="1600" dirty="0"/>
              <a:t> </a:t>
            </a:r>
            <a:r>
              <a:rPr lang="ru-RU" sz="1600" dirty="0" err="1"/>
              <a:t>NiFi</a:t>
            </a:r>
            <a:r>
              <a:rPr lang="ru-RU" sz="1600" dirty="0"/>
              <a:t>, </a:t>
            </a:r>
            <a:r>
              <a:rPr lang="ru-RU" sz="1600" dirty="0" err="1" smtClean="0"/>
              <a:t>Talend</a:t>
            </a:r>
            <a:r>
              <a:rPr lang="ru-RU" sz="16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ru-RU" sz="1600" dirty="0" smtClean="0"/>
              <a:t>2 </a:t>
            </a:r>
            <a:r>
              <a:rPr lang="ru-RU" sz="1600" dirty="0"/>
              <a:t>Потоковое извлечение (</a:t>
            </a:r>
            <a:r>
              <a:rPr lang="ru-RU" sz="1600" dirty="0" err="1"/>
              <a:t>Streaming</a:t>
            </a:r>
            <a:r>
              <a:rPr lang="ru-RU" sz="1600" dirty="0"/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Обработка в реальном </a:t>
            </a:r>
            <a:r>
              <a:rPr lang="ru-RU" sz="1600" dirty="0" smtClean="0"/>
              <a:t>времени</a:t>
            </a:r>
            <a:endParaRPr lang="ru-RU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Технологии: </a:t>
            </a:r>
            <a:r>
              <a:rPr lang="ru-RU" sz="1600" dirty="0" err="1"/>
              <a:t>Kafka</a:t>
            </a:r>
            <a:r>
              <a:rPr lang="ru-RU" sz="1600" dirty="0"/>
              <a:t> </a:t>
            </a:r>
            <a:r>
              <a:rPr lang="ru-RU" sz="1600" dirty="0" err="1"/>
              <a:t>Connect</a:t>
            </a:r>
            <a:r>
              <a:rPr lang="ru-RU" sz="1600" dirty="0"/>
              <a:t>, </a:t>
            </a:r>
            <a:r>
              <a:rPr lang="ru-RU" sz="1600" dirty="0" err="1"/>
              <a:t>Apache</a:t>
            </a:r>
            <a:r>
              <a:rPr lang="ru-RU" sz="1600" dirty="0"/>
              <a:t> </a:t>
            </a:r>
            <a:r>
              <a:rPr lang="ru-RU" sz="1600" dirty="0" err="1"/>
              <a:t>Flume</a:t>
            </a:r>
            <a:r>
              <a:rPr lang="ru-RU" sz="1600" dirty="0"/>
              <a:t>, AWS </a:t>
            </a:r>
            <a:r>
              <a:rPr lang="ru-RU" sz="1600" dirty="0" err="1" smtClean="0"/>
              <a:t>Kinesis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50547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Извлечение ВР из </a:t>
            </a:r>
            <a:r>
              <a:rPr lang="en-US" sz="3600" spc="-1" dirty="0" smtClean="0">
                <a:solidFill>
                  <a:srgbClr val="004892"/>
                </a:solidFill>
                <a:latin typeface="Montserrat"/>
              </a:rPr>
              <a:t>csv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254868"/>
            <a:ext cx="9667440" cy="361704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en-US" sz="14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pandas </a:t>
            </a:r>
            <a:r>
              <a:rPr lang="en-US" sz="14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400" dirty="0" err="1" smtClean="0">
                <a:solidFill>
                  <a:srgbClr val="080808"/>
                </a:solidFill>
                <a:latin typeface="JetBrains Mono"/>
              </a:rPr>
              <a:t>pd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Чтение </a:t>
            </a:r>
            <a:r>
              <a:rPr lang="en-US" sz="1400" i="1" dirty="0">
                <a:solidFill>
                  <a:srgbClr val="8C8C8C"/>
                </a:solidFill>
                <a:latin typeface="JetBrains Mono"/>
              </a:rPr>
              <a:t>CSV </a:t>
            </a: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файла</a:t>
            </a:r>
            <a:br>
              <a:rPr lang="ru-RU" sz="1400" i="1" dirty="0">
                <a:solidFill>
                  <a:srgbClr val="8C8C8C"/>
                </a:solidFill>
                <a:latin typeface="JetBrains Mono"/>
              </a:rPr>
            </a:br>
            <a:r>
              <a:rPr lang="en-US" sz="1400" dirty="0" err="1">
                <a:solidFill>
                  <a:srgbClr val="0033B3"/>
                </a:solidFill>
                <a:latin typeface="JetBrains Mono"/>
              </a:rPr>
              <a:t>def</a:t>
            </a:r>
            <a:r>
              <a:rPr lang="en-US" sz="1400" dirty="0">
                <a:solidFill>
                  <a:srgbClr val="0033B3"/>
                </a:solidFill>
                <a:latin typeface="JetBrains Mono"/>
              </a:rPr>
              <a:t> </a:t>
            </a:r>
            <a:r>
              <a:rPr lang="en-US" sz="1400" dirty="0" err="1">
                <a:solidFill>
                  <a:srgbClr val="00627A"/>
                </a:solidFill>
                <a:latin typeface="JetBrains Mono"/>
              </a:rPr>
              <a:t>load_time_series_from_csv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file_path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date_col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'date'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value_col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'value</a:t>
            </a:r>
            <a:r>
              <a:rPr lang="en-US" sz="1400" dirty="0" smtClean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400" dirty="0" smtClean="0">
                <a:solidFill>
                  <a:srgbClr val="080808"/>
                </a:solidFill>
                <a:latin typeface="JetBrains Mono"/>
              </a:rPr>
              <a:t>):</a:t>
            </a:r>
            <a:r>
              <a:rPr lang="en-US" sz="1400" i="1" dirty="0">
                <a:solidFill>
                  <a:srgbClr val="8C8C8C"/>
                </a:solidFill>
                <a:latin typeface="JetBrains Mono"/>
              </a:rPr>
              <a:t/>
            </a:r>
            <a:br>
              <a:rPr lang="en-US" sz="1400" i="1" dirty="0">
                <a:solidFill>
                  <a:srgbClr val="8C8C8C"/>
                </a:solidFill>
                <a:latin typeface="JetBrains Mono"/>
              </a:rPr>
            </a:br>
            <a:r>
              <a:rPr lang="en-US" sz="1400" i="1" dirty="0">
                <a:solidFill>
                  <a:srgbClr val="8C8C8C"/>
                </a:solidFill>
                <a:latin typeface="JetBrains Mono"/>
              </a:rPr>
              <a:t>    </a:t>
            </a: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Загружает временной ряд из </a:t>
            </a:r>
            <a:r>
              <a:rPr lang="en-US" sz="1400" i="1" dirty="0">
                <a:solidFill>
                  <a:srgbClr val="8C8C8C"/>
                </a:solidFill>
                <a:latin typeface="JetBrains Mono"/>
              </a:rPr>
              <a:t>CSV </a:t>
            </a: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файла</a:t>
            </a:r>
            <a:br>
              <a:rPr lang="ru-RU" sz="1400" i="1" dirty="0">
                <a:solidFill>
                  <a:srgbClr val="8C8C8C"/>
                </a:solidFill>
                <a:latin typeface="JetBrains Mono"/>
              </a:rPr>
            </a:b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/>
            </a:r>
            <a:br>
              <a:rPr lang="ru-RU" sz="1400" i="1" dirty="0">
                <a:solidFill>
                  <a:srgbClr val="8C8C8C"/>
                </a:solidFill>
                <a:latin typeface="JetBrains Mono"/>
              </a:rPr>
            </a:b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    Параметры:</a:t>
            </a:r>
            <a:br>
              <a:rPr lang="ru-RU" sz="1400" i="1" dirty="0">
                <a:solidFill>
                  <a:srgbClr val="8C8C8C"/>
                </a:solidFill>
                <a:latin typeface="JetBrains Mono"/>
              </a:rPr>
            </a:b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        </a:t>
            </a:r>
            <a:r>
              <a:rPr lang="en-US" sz="1400" i="1" dirty="0" err="1">
                <a:solidFill>
                  <a:srgbClr val="8C8C8C"/>
                </a:solidFill>
                <a:latin typeface="JetBrains Mono"/>
              </a:rPr>
              <a:t>file_path</a:t>
            </a:r>
            <a:r>
              <a:rPr lang="en-US" sz="1400" i="1" dirty="0">
                <a:solidFill>
                  <a:srgbClr val="8C8C8C"/>
                </a:solidFill>
                <a:latin typeface="JetBrains Mono"/>
              </a:rPr>
              <a:t> (</a:t>
            </a:r>
            <a:r>
              <a:rPr lang="en-US" sz="1400" i="1" dirty="0" err="1">
                <a:solidFill>
                  <a:srgbClr val="8C8C8C"/>
                </a:solidFill>
                <a:latin typeface="JetBrains Mono"/>
              </a:rPr>
              <a:t>str</a:t>
            </a:r>
            <a:r>
              <a:rPr lang="en-US" sz="1400" i="1" dirty="0">
                <a:solidFill>
                  <a:srgbClr val="8C8C8C"/>
                </a:solidFill>
                <a:latin typeface="JetBrains Mono"/>
              </a:rPr>
              <a:t>): </a:t>
            </a: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путь к </a:t>
            </a:r>
            <a:r>
              <a:rPr lang="en-US" sz="1400" i="1" dirty="0">
                <a:solidFill>
                  <a:srgbClr val="8C8C8C"/>
                </a:solidFill>
                <a:latin typeface="JetBrains Mono"/>
              </a:rPr>
              <a:t>CSV </a:t>
            </a: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файлу</a:t>
            </a:r>
            <a:br>
              <a:rPr lang="ru-RU" sz="1400" i="1" dirty="0">
                <a:solidFill>
                  <a:srgbClr val="8C8C8C"/>
                </a:solidFill>
                <a:latin typeface="JetBrains Mono"/>
              </a:rPr>
            </a:b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        </a:t>
            </a:r>
            <a:r>
              <a:rPr lang="en-US" sz="1400" i="1" dirty="0" err="1">
                <a:solidFill>
                  <a:srgbClr val="8C8C8C"/>
                </a:solidFill>
                <a:latin typeface="JetBrains Mono"/>
              </a:rPr>
              <a:t>date_col</a:t>
            </a:r>
            <a:r>
              <a:rPr lang="en-US" sz="1400" i="1" dirty="0">
                <a:solidFill>
                  <a:srgbClr val="8C8C8C"/>
                </a:solidFill>
                <a:latin typeface="JetBrains Mono"/>
              </a:rPr>
              <a:t> (</a:t>
            </a:r>
            <a:r>
              <a:rPr lang="en-US" sz="1400" i="1" dirty="0" err="1">
                <a:solidFill>
                  <a:srgbClr val="8C8C8C"/>
                </a:solidFill>
                <a:latin typeface="JetBrains Mono"/>
              </a:rPr>
              <a:t>str</a:t>
            </a:r>
            <a:r>
              <a:rPr lang="en-US" sz="1400" i="1" dirty="0">
                <a:solidFill>
                  <a:srgbClr val="8C8C8C"/>
                </a:solidFill>
                <a:latin typeface="JetBrains Mono"/>
              </a:rPr>
              <a:t>): </a:t>
            </a: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название столбца с датой/временем</a:t>
            </a:r>
            <a:br>
              <a:rPr lang="ru-RU" sz="1400" i="1" dirty="0">
                <a:solidFill>
                  <a:srgbClr val="8C8C8C"/>
                </a:solidFill>
                <a:latin typeface="JetBrains Mono"/>
              </a:rPr>
            </a:b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        </a:t>
            </a:r>
            <a:r>
              <a:rPr lang="en-US" sz="1400" i="1" dirty="0" err="1">
                <a:solidFill>
                  <a:srgbClr val="8C8C8C"/>
                </a:solidFill>
                <a:latin typeface="JetBrains Mono"/>
              </a:rPr>
              <a:t>value_col</a:t>
            </a:r>
            <a:r>
              <a:rPr lang="en-US" sz="1400" i="1" dirty="0">
                <a:solidFill>
                  <a:srgbClr val="8C8C8C"/>
                </a:solidFill>
                <a:latin typeface="JetBrains Mono"/>
              </a:rPr>
              <a:t> (</a:t>
            </a:r>
            <a:r>
              <a:rPr lang="en-US" sz="1400" i="1" dirty="0" err="1">
                <a:solidFill>
                  <a:srgbClr val="8C8C8C"/>
                </a:solidFill>
                <a:latin typeface="JetBrains Mono"/>
              </a:rPr>
              <a:t>str</a:t>
            </a:r>
            <a:r>
              <a:rPr lang="en-US" sz="1400" i="1" dirty="0">
                <a:solidFill>
                  <a:srgbClr val="8C8C8C"/>
                </a:solidFill>
                <a:latin typeface="JetBrains Mono"/>
              </a:rPr>
              <a:t>): </a:t>
            </a: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название столбца со значениями</a:t>
            </a:r>
            <a:br>
              <a:rPr lang="ru-RU" sz="1400" i="1" dirty="0">
                <a:solidFill>
                  <a:srgbClr val="8C8C8C"/>
                </a:solidFill>
                <a:latin typeface="JetBrains Mono"/>
              </a:rPr>
            </a:b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/>
            </a:r>
            <a:br>
              <a:rPr lang="ru-RU" sz="1400" i="1" dirty="0">
                <a:solidFill>
                  <a:srgbClr val="8C8C8C"/>
                </a:solidFill>
                <a:latin typeface="JetBrains Mono"/>
              </a:rPr>
            </a:b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    Возвращает:</a:t>
            </a:r>
            <a:br>
              <a:rPr lang="ru-RU" sz="1400" i="1" dirty="0">
                <a:solidFill>
                  <a:srgbClr val="8C8C8C"/>
                </a:solidFill>
                <a:latin typeface="JetBrains Mono"/>
              </a:rPr>
            </a:b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        </a:t>
            </a:r>
            <a:r>
              <a:rPr lang="en-US" sz="1400" i="1" dirty="0" err="1">
                <a:solidFill>
                  <a:srgbClr val="8C8C8C"/>
                </a:solidFill>
                <a:latin typeface="JetBrains Mono"/>
              </a:rPr>
              <a:t>pd.Series</a:t>
            </a:r>
            <a:r>
              <a:rPr lang="en-US" sz="1400" i="1" dirty="0">
                <a:solidFill>
                  <a:srgbClr val="8C8C8C"/>
                </a:solidFill>
                <a:latin typeface="JetBrains Mono"/>
              </a:rPr>
              <a:t>: </a:t>
            </a: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временной ряд с датой в качестве </a:t>
            </a:r>
            <a:r>
              <a:rPr lang="ru-RU" sz="1400" i="1" dirty="0" smtClean="0">
                <a:solidFill>
                  <a:srgbClr val="8C8C8C"/>
                </a:solidFill>
                <a:latin typeface="JetBrains Mono"/>
              </a:rPr>
              <a:t>индекса</a:t>
            </a: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/>
            </a:r>
            <a:br>
              <a:rPr lang="ru-RU" sz="1400" i="1" dirty="0">
                <a:solidFill>
                  <a:srgbClr val="8C8C8C"/>
                </a:solidFill>
                <a:latin typeface="JetBrains Mono"/>
              </a:rPr>
            </a:b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df</a:t>
            </a:r>
            <a:r>
              <a:rPr lang="en-US" sz="14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pd.read_csv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file_path</a:t>
            </a:r>
            <a:r>
              <a:rPr lang="en-US" sz="1400" dirty="0" smtClean="0">
                <a:solidFill>
                  <a:srgbClr val="080808"/>
                </a:solidFill>
                <a:latin typeface="JetBrains Mono"/>
              </a:rPr>
              <a:t>)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4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Преобразование столбца с датой в </a:t>
            </a:r>
            <a:r>
              <a:rPr lang="en-US" sz="1400" i="1" dirty="0" err="1">
                <a:solidFill>
                  <a:srgbClr val="8C8C8C"/>
                </a:solidFill>
                <a:latin typeface="JetBrains Mono"/>
              </a:rPr>
              <a:t>datetime</a:t>
            </a:r>
            <a:r>
              <a:rPr lang="en-US" sz="1400" i="1" dirty="0">
                <a:solidFill>
                  <a:srgbClr val="8C8C8C"/>
                </a:solidFill>
                <a:latin typeface="JetBrains Mono"/>
              </a:rPr>
              <a:t> </a:t>
            </a: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и установка как индекс</a:t>
            </a:r>
            <a:br>
              <a:rPr lang="ru-RU" sz="1400" i="1" dirty="0">
                <a:solidFill>
                  <a:srgbClr val="8C8C8C"/>
                </a:solidFill>
                <a:latin typeface="JetBrains Mono"/>
              </a:rPr>
            </a:b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df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date_col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] =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pd.to_datetime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df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date_col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])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df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.set_index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date_col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400" dirty="0" err="1">
                <a:solidFill>
                  <a:srgbClr val="660099"/>
                </a:solidFill>
                <a:latin typeface="JetBrains Mono"/>
              </a:rPr>
              <a:t>inplace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400" dirty="0">
                <a:solidFill>
                  <a:srgbClr val="0033B3"/>
                </a:solidFill>
                <a:latin typeface="JetBrains Mono"/>
              </a:rPr>
              <a:t>True</a:t>
            </a:r>
            <a:r>
              <a:rPr lang="en-US" sz="1400" dirty="0" smtClean="0">
                <a:solidFill>
                  <a:srgbClr val="080808"/>
                </a:solidFill>
                <a:latin typeface="JetBrains Mono"/>
              </a:rPr>
              <a:t>)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4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Возвращаем </a:t>
            </a:r>
            <a:r>
              <a:rPr lang="en-US" sz="1400" i="1" dirty="0">
                <a:solidFill>
                  <a:srgbClr val="8C8C8C"/>
                </a:solidFill>
                <a:latin typeface="JetBrains Mono"/>
              </a:rPr>
              <a:t>Series </a:t>
            </a: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с временным рядом</a:t>
            </a:r>
            <a:br>
              <a:rPr lang="ru-RU" sz="1400" i="1" dirty="0">
                <a:solidFill>
                  <a:srgbClr val="8C8C8C"/>
                </a:solidFill>
                <a:latin typeface="JetBrains Mono"/>
              </a:rPr>
            </a:b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    </a:t>
            </a:r>
            <a:r>
              <a:rPr lang="en-US" sz="1400" dirty="0">
                <a:solidFill>
                  <a:srgbClr val="0033B3"/>
                </a:solidFill>
                <a:latin typeface="JetBrains Mono"/>
              </a:rPr>
              <a:t>return 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df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400" dirty="0" err="1">
                <a:solidFill>
                  <a:srgbClr val="000000"/>
                </a:solidFill>
                <a:latin typeface="JetBrains Mono"/>
              </a:rPr>
              <a:t>value_col</a:t>
            </a:r>
            <a:r>
              <a:rPr lang="en-US" sz="1400" dirty="0" smtClean="0">
                <a:solidFill>
                  <a:srgbClr val="080808"/>
                </a:solidFill>
                <a:latin typeface="JetBrains Mono"/>
              </a:rPr>
              <a:t>]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Пример использования</a:t>
            </a:r>
            <a:br>
              <a:rPr lang="ru-RU" sz="1400" i="1" dirty="0">
                <a:solidFill>
                  <a:srgbClr val="8C8C8C"/>
                </a:solidFill>
                <a:latin typeface="JetBrains Mono"/>
              </a:rPr>
            </a:b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file_path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'time_series_data.csv'</a:t>
            </a:r>
            <a:br>
              <a:rPr lang="en-US" sz="1400" dirty="0">
                <a:solidFill>
                  <a:srgbClr val="067D17"/>
                </a:solidFill>
                <a:latin typeface="JetBrains Mono"/>
              </a:rPr>
            </a:b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time_series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load_time_series_from_csv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file_path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00080"/>
                </a:solidFill>
                <a:latin typeface="JetBrains Mono"/>
              </a:rPr>
              <a:t>print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time_series.head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())</a:t>
            </a:r>
          </a:p>
          <a:p>
            <a:pPr>
              <a:lnSpc>
                <a:spcPct val="150000"/>
              </a:lnSpc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84320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Извлечение ВР из </a:t>
            </a:r>
            <a:r>
              <a:rPr lang="en-US" sz="3600" spc="-1" dirty="0">
                <a:solidFill>
                  <a:srgbClr val="004892"/>
                </a:solidFill>
                <a:latin typeface="Montserrat"/>
              </a:rPr>
              <a:t>csv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254868"/>
            <a:ext cx="9667440" cy="361704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# Пример использования с разными параметрами</a:t>
            </a:r>
            <a:br>
              <a:rPr lang="ru-RU" sz="1400" i="1" dirty="0">
                <a:solidFill>
                  <a:srgbClr val="8C8C8C"/>
                </a:solidFill>
                <a:latin typeface="JetBrains Mono"/>
              </a:rPr>
            </a:b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file_path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'complex_time_series.csv'</a:t>
            </a:r>
            <a:br>
              <a:rPr lang="en-US" sz="1400" dirty="0">
                <a:solidFill>
                  <a:srgbClr val="067D17"/>
                </a:solidFill>
                <a:latin typeface="JetBrains Mono"/>
              </a:rPr>
            </a:b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time_series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load_time_series_with_params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file_path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400" dirty="0" err="1">
                <a:solidFill>
                  <a:srgbClr val="660099"/>
                </a:solidFill>
                <a:latin typeface="JetBrains Mono"/>
              </a:rPr>
              <a:t>date_col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'timestamp'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400" dirty="0" err="1">
                <a:solidFill>
                  <a:srgbClr val="660099"/>
                </a:solidFill>
                <a:latin typeface="JetBrains Mono"/>
              </a:rPr>
              <a:t>date_format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'%Y-%m-%d %H:%M:%S'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400" dirty="0">
                <a:solidFill>
                  <a:srgbClr val="660099"/>
                </a:solidFill>
                <a:latin typeface="JetBrains Mono"/>
              </a:rPr>
              <a:t>delimiter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';'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400" dirty="0" err="1">
                <a:solidFill>
                  <a:srgbClr val="660099"/>
                </a:solidFill>
                <a:latin typeface="JetBrains Mono"/>
              </a:rPr>
              <a:t>skiprows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4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400" dirty="0" err="1">
                <a:solidFill>
                  <a:srgbClr val="660099"/>
                </a:solidFill>
                <a:latin typeface="JetBrains Mono"/>
              </a:rPr>
              <a:t>na_values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=[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'NA'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'missing'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]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00080"/>
                </a:solidFill>
                <a:latin typeface="JetBrains Mono"/>
              </a:rPr>
              <a:t>print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time_series.head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())</a:t>
            </a:r>
          </a:p>
        </p:txBody>
      </p:sp>
    </p:spTree>
    <p:extLst>
      <p:ext uri="{BB962C8B-B14F-4D97-AF65-F5344CB8AC3E}">
        <p14:creationId xmlns:p14="http://schemas.microsoft.com/office/powerpoint/2010/main" val="81447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Извлечение ВР из БД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254868"/>
            <a:ext cx="9667440" cy="361704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en-US" sz="1200" dirty="0" err="1">
                <a:solidFill>
                  <a:srgbClr val="0033B3"/>
                </a:solidFill>
                <a:latin typeface="JetBrains Mono"/>
              </a:rPr>
              <a:t>def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 </a:t>
            </a:r>
            <a:r>
              <a:rPr lang="en-US" sz="1200" dirty="0" err="1">
                <a:solidFill>
                  <a:srgbClr val="00627A"/>
                </a:solidFill>
                <a:latin typeface="JetBrains Mono"/>
              </a:rPr>
              <a:t>get_aggregated_time_series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db_connection_string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table_name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                      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date_column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value_column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                      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aggregation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"1D"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agg_func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"mean</a:t>
            </a:r>
            <a:r>
              <a:rPr lang="en-US" sz="1200" dirty="0" smtClean="0">
                <a:solidFill>
                  <a:srgbClr val="067D17"/>
                </a:solidFill>
                <a:latin typeface="JetBrains Mono"/>
              </a:rPr>
              <a:t>"</a:t>
            </a:r>
            <a:r>
              <a:rPr lang="en-US" sz="1200" dirty="0" smtClean="0">
                <a:solidFill>
                  <a:srgbClr val="080808"/>
                </a:solidFill>
                <a:latin typeface="JetBrains Mono"/>
              </a:rPr>
              <a:t>):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/>
            </a:r>
            <a:br>
              <a:rPr lang="en-US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   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Извлекает и агрегирует временной </a:t>
            </a:r>
            <a:r>
              <a:rPr lang="ru-RU" sz="1200" i="1" dirty="0" smtClean="0">
                <a:solidFill>
                  <a:srgbClr val="8C8C8C"/>
                </a:solidFill>
                <a:latin typeface="JetBrains Mono"/>
              </a:rPr>
              <a:t>ряд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/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    Параметры: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        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aggregation (</a:t>
            </a:r>
            <a:r>
              <a:rPr lang="en-US" sz="1200" i="1" dirty="0" err="1">
                <a:solidFill>
                  <a:srgbClr val="8C8C8C"/>
                </a:solidFill>
                <a:latin typeface="JetBrains Mono"/>
              </a:rPr>
              <a:t>str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):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период агрегации (например, '1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D' -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день, '1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H' -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час)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        </a:t>
            </a:r>
            <a:r>
              <a:rPr lang="en-US" sz="1200" i="1" dirty="0" err="1">
                <a:solidFill>
                  <a:srgbClr val="8C8C8C"/>
                </a:solidFill>
                <a:latin typeface="JetBrains Mono"/>
              </a:rPr>
              <a:t>agg_func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 (</a:t>
            </a:r>
            <a:r>
              <a:rPr lang="en-US" sz="1200" i="1" dirty="0" err="1">
                <a:solidFill>
                  <a:srgbClr val="8C8C8C"/>
                </a:solidFill>
                <a:latin typeface="JetBrains Mono"/>
              </a:rPr>
              <a:t>str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):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функция агрегации ('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mean', 'sum', 'max', 'min')</a:t>
            </a:r>
            <a:br>
              <a:rPr lang="en-US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/>
            </a:r>
            <a:br>
              <a:rPr lang="en-US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   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engine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create_engine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db_connection_string</a:t>
            </a:r>
            <a:r>
              <a:rPr lang="en-US" sz="1200" dirty="0" smtClean="0">
                <a:solidFill>
                  <a:srgbClr val="080808"/>
                </a:solidFill>
                <a:latin typeface="JetBrains Mono"/>
              </a:rPr>
              <a:t>)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Загружаем все данные (может быть медленно для больших таблиц)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   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query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200" dirty="0" err="1">
                <a:solidFill>
                  <a:srgbClr val="067D17"/>
                </a:solidFill>
                <a:latin typeface="JetBrains Mono"/>
              </a:rPr>
              <a:t>f"SELECT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037A6"/>
                </a:solidFill>
                <a:latin typeface="JetBrains Mono"/>
              </a:rPr>
              <a:t>{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date_column</a:t>
            </a:r>
            <a:r>
              <a:rPr lang="en-US" sz="1200" dirty="0">
                <a:solidFill>
                  <a:srgbClr val="0037A6"/>
                </a:solidFill>
                <a:latin typeface="JetBrains Mono"/>
              </a:rPr>
              <a:t>}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0037A6"/>
                </a:solidFill>
                <a:latin typeface="JetBrains Mono"/>
              </a:rPr>
              <a:t>{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value_column</a:t>
            </a:r>
            <a:r>
              <a:rPr lang="en-US" sz="1200" dirty="0">
                <a:solidFill>
                  <a:srgbClr val="0037A6"/>
                </a:solidFill>
                <a:latin typeface="JetBrains Mono"/>
              </a:rPr>
              <a:t>}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 FROM </a:t>
            </a:r>
            <a:r>
              <a:rPr lang="en-US" sz="1200" dirty="0">
                <a:solidFill>
                  <a:srgbClr val="0037A6"/>
                </a:solidFill>
                <a:latin typeface="JetBrains Mono"/>
              </a:rPr>
              <a:t>{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table_name</a:t>
            </a:r>
            <a:r>
              <a:rPr lang="en-US" sz="1200" dirty="0">
                <a:solidFill>
                  <a:srgbClr val="0037A6"/>
                </a:solidFill>
                <a:latin typeface="JetBrains Mono"/>
              </a:rPr>
              <a:t>}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 ORDER BY </a:t>
            </a:r>
            <a:r>
              <a:rPr lang="en-US" sz="1200" dirty="0">
                <a:solidFill>
                  <a:srgbClr val="0037A6"/>
                </a:solidFill>
                <a:latin typeface="JetBrains Mono"/>
              </a:rPr>
              <a:t>{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date_column</a:t>
            </a:r>
            <a:r>
              <a:rPr lang="en-US" sz="1200" dirty="0">
                <a:solidFill>
                  <a:srgbClr val="0037A6"/>
                </a:solidFill>
                <a:latin typeface="JetBrains Mono"/>
              </a:rPr>
              <a:t>}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"</a:t>
            </a:r>
            <a:br>
              <a:rPr lang="en-US" sz="1200" dirty="0">
                <a:solidFill>
                  <a:srgbClr val="067D17"/>
                </a:solidFill>
                <a:latin typeface="JetBrains Mono"/>
              </a:rPr>
            </a:br>
            <a:r>
              <a:rPr lang="en-US" sz="1200" dirty="0">
                <a:solidFill>
                  <a:srgbClr val="067D17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df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pd.read_sql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query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engine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 err="1">
                <a:solidFill>
                  <a:srgbClr val="660099"/>
                </a:solidFill>
                <a:latin typeface="JetBrains Mono"/>
              </a:rPr>
              <a:t>parse_dates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=[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date_column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df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.set_index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date_column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 err="1">
                <a:solidFill>
                  <a:srgbClr val="660099"/>
                </a:solidFill>
                <a:latin typeface="JetBrains Mono"/>
              </a:rPr>
              <a:t>inplace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True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Агрегируем данные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   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aggregated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df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.resample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aggregation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).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agg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agg_func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smtClean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engine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.dispose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 smtClean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return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aggregated</a:t>
            </a:r>
            <a:br>
              <a:rPr lang="en-US" sz="1200" dirty="0">
                <a:solidFill>
                  <a:srgbClr val="000000"/>
                </a:solidFill>
                <a:latin typeface="JetBrains Mono"/>
              </a:rPr>
            </a:br>
            <a:r>
              <a:rPr lang="en-US" sz="1200" dirty="0">
                <a:solidFill>
                  <a:srgbClr val="000000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00000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Пример использования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daily_avg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get_aggregated_time_series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connection_string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660099"/>
                </a:solidFill>
                <a:latin typeface="JetBrains Mono"/>
              </a:rPr>
              <a:t>table_name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"</a:t>
            </a:r>
            <a:r>
              <a:rPr lang="en-US" sz="1200" dirty="0" err="1">
                <a:solidFill>
                  <a:srgbClr val="067D17"/>
                </a:solidFill>
                <a:latin typeface="JetBrains Mono"/>
              </a:rPr>
              <a:t>sensor_readings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"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660099"/>
                </a:solidFill>
                <a:latin typeface="JetBrains Mono"/>
              </a:rPr>
              <a:t>date_column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"timestamp"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660099"/>
                </a:solidFill>
                <a:latin typeface="JetBrains Mono"/>
              </a:rPr>
              <a:t>value_column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"reading"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aggregation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"1D"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660099"/>
                </a:solidFill>
                <a:latin typeface="JetBrains Mono"/>
              </a:rPr>
              <a:t>agg_func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"mean"</a:t>
            </a:r>
            <a:br>
              <a:rPr lang="en-US" sz="1200" dirty="0">
                <a:solidFill>
                  <a:srgbClr val="067D17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5528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Извлечение ВР из </a:t>
            </a:r>
            <a:r>
              <a:rPr lang="en-US" sz="3600" spc="-1" dirty="0" smtClean="0">
                <a:solidFill>
                  <a:srgbClr val="004892"/>
                </a:solidFill>
                <a:latin typeface="Montserrat"/>
              </a:rPr>
              <a:t>REST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254868"/>
            <a:ext cx="4487071" cy="361704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en-US" sz="1200" dirty="0" err="1">
                <a:solidFill>
                  <a:srgbClr val="0033B3"/>
                </a:solidFill>
                <a:latin typeface="JetBrains Mono"/>
              </a:rPr>
              <a:t>def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 </a:t>
            </a:r>
            <a:r>
              <a:rPr lang="en-US" sz="1200" dirty="0" err="1">
                <a:solidFill>
                  <a:srgbClr val="00627A"/>
                </a:solidFill>
                <a:latin typeface="JetBrains Mono"/>
              </a:rPr>
              <a:t>get_alpha_vantage_series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api_key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symbol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interval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'daily'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                    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output_size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'compact'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):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i="1" dirty="0" smtClean="0">
                <a:solidFill>
                  <a:srgbClr val="8C8C8C"/>
                </a:solidFill>
                <a:latin typeface="JetBrains Mono"/>
              </a:rPr>
              <a:t>   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Получение временного ряда акций из 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Alpha Vantage </a:t>
            </a:r>
            <a:r>
              <a:rPr lang="en-US" sz="1200" i="1" dirty="0" smtClean="0">
                <a:solidFill>
                  <a:srgbClr val="8C8C8C"/>
                </a:solidFill>
                <a:latin typeface="JetBrains Mono"/>
              </a:rPr>
              <a:t>API</a:t>
            </a:r>
          </a:p>
          <a:p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 </a:t>
            </a:r>
            <a:r>
              <a:rPr lang="en-US" sz="1200" i="1" dirty="0" smtClean="0">
                <a:solidFill>
                  <a:srgbClr val="8C8C8C"/>
                </a:solidFill>
                <a:latin typeface="JetBrains Mono"/>
              </a:rPr>
              <a:t>   </a:t>
            </a:r>
            <a:r>
              <a:rPr lang="en-US" sz="1200" dirty="0" err="1" smtClean="0">
                <a:solidFill>
                  <a:srgbClr val="000000"/>
                </a:solidFill>
                <a:latin typeface="JetBrains Mono"/>
              </a:rPr>
              <a:t>base_url</a:t>
            </a:r>
            <a:r>
              <a:rPr lang="en-US" sz="1200" dirty="0" smtClean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"https://www.alphavantage.co/query"</a:t>
            </a:r>
            <a:br>
              <a:rPr lang="en-US" sz="1200" dirty="0">
                <a:solidFill>
                  <a:srgbClr val="067D17"/>
                </a:solidFill>
                <a:latin typeface="JetBrains Mono"/>
              </a:rPr>
            </a:br>
            <a:r>
              <a:rPr lang="en-US" sz="1200" dirty="0">
                <a:solidFill>
                  <a:srgbClr val="067D17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params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 {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'function'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: 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'TIME_SERIES_'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+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interval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.upper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(),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'symbol'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: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symbol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200" dirty="0" err="1">
                <a:solidFill>
                  <a:srgbClr val="067D17"/>
                </a:solidFill>
                <a:latin typeface="JetBrains Mono"/>
              </a:rPr>
              <a:t>apikey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: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api_key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200" dirty="0" err="1">
                <a:solidFill>
                  <a:srgbClr val="067D17"/>
                </a:solidFill>
                <a:latin typeface="JetBrains Mono"/>
              </a:rPr>
              <a:t>outputsize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: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output_size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'datatype'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: 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200" dirty="0" err="1">
                <a:solidFill>
                  <a:srgbClr val="067D17"/>
                </a:solidFill>
                <a:latin typeface="JetBrains Mono"/>
              </a:rPr>
              <a:t>json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br>
              <a:rPr lang="en-US" sz="1200" dirty="0">
                <a:solidFill>
                  <a:srgbClr val="067D17"/>
                </a:solidFill>
                <a:latin typeface="JetBrains Mono"/>
              </a:rPr>
            </a:br>
            <a:r>
              <a:rPr lang="en-US" sz="1200" dirty="0">
                <a:solidFill>
                  <a:srgbClr val="067D17"/>
                </a:solidFill>
                <a:latin typeface="JetBrains Mono"/>
              </a:rPr>
              <a:t>   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}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response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requests.get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base_url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 err="1">
                <a:solidFill>
                  <a:srgbClr val="660099"/>
                </a:solidFill>
                <a:latin typeface="JetBrains Mono"/>
              </a:rPr>
              <a:t>params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params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data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response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.json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Обработка структуры ответа 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Alpha Vantage</a:t>
            </a:r>
            <a:br>
              <a:rPr lang="en-US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time_series_key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None</a:t>
            </a:r>
            <a:br>
              <a:rPr lang="en-US" sz="1200" dirty="0">
                <a:solidFill>
                  <a:srgbClr val="0033B3"/>
                </a:solidFill>
                <a:latin typeface="JetBrains Mono"/>
              </a:rPr>
            </a:br>
            <a:r>
              <a:rPr lang="en-US" sz="1200" dirty="0">
                <a:solidFill>
                  <a:srgbClr val="0033B3"/>
                </a:solidFill>
                <a:latin typeface="JetBrains Mono"/>
              </a:rPr>
              <a:t>    for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key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in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data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.keys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():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if 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"Time Series"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in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key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: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   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time_series_key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key</a:t>
            </a:r>
            <a:br>
              <a:rPr lang="en-US" sz="1200" dirty="0">
                <a:solidFill>
                  <a:srgbClr val="000000"/>
                </a:solidFill>
                <a:latin typeface="JetBrains Mono"/>
              </a:rPr>
            </a:br>
            <a:r>
              <a:rPr lang="en-US" sz="1200" dirty="0">
                <a:solidFill>
                  <a:srgbClr val="000000"/>
                </a:solidFill>
                <a:latin typeface="JetBrains Mono"/>
              </a:rPr>
              <a:t>           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break</a:t>
            </a:r>
            <a:br>
              <a:rPr lang="en-US" sz="1200" dirty="0">
                <a:solidFill>
                  <a:srgbClr val="0033B3"/>
                </a:solidFill>
                <a:latin typeface="JetBrains Mono"/>
              </a:rPr>
            </a:br>
            <a:r>
              <a:rPr lang="en-US" sz="1200" dirty="0">
                <a:solidFill>
                  <a:srgbClr val="0033B3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033B3"/>
                </a:solidFill>
                <a:latin typeface="JetBrains Mono"/>
              </a:rPr>
            </a:br>
            <a:r>
              <a:rPr lang="en-US" sz="1200" dirty="0">
                <a:solidFill>
                  <a:srgbClr val="0033B3"/>
                </a:solidFill>
                <a:latin typeface="JetBrains Mono"/>
              </a:rPr>
              <a:t>   </a:t>
            </a:r>
            <a:endParaRPr lang="en-US" sz="1200" dirty="0">
              <a:solidFill>
                <a:srgbClr val="080808"/>
              </a:solidFill>
              <a:latin typeface="JetBrains Mono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422172" y="1407268"/>
            <a:ext cx="4487071" cy="361704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en-US" sz="1200" dirty="0" smtClean="0">
                <a:solidFill>
                  <a:srgbClr val="0033B3"/>
                </a:solidFill>
                <a:latin typeface="JetBrains Mono"/>
              </a:rPr>
              <a:t>   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if not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time_series_key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: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</a:t>
            </a:r>
            <a:r>
              <a:rPr lang="en-US" sz="1200" dirty="0">
                <a:solidFill>
                  <a:srgbClr val="000080"/>
                </a:solidFill>
                <a:latin typeface="JetBrains Mono"/>
              </a:rPr>
              <a:t>print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"</a:t>
            </a:r>
            <a:r>
              <a:rPr lang="ru-RU" sz="1200" dirty="0">
                <a:solidFill>
                  <a:srgbClr val="067D17"/>
                </a:solidFill>
                <a:latin typeface="JetBrains Mono"/>
              </a:rPr>
              <a:t>Не удалось найти временной ряд в ответе"</a:t>
            </a:r>
            <a:r>
              <a:rPr lang="ru-RU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200" dirty="0">
                <a:solidFill>
                  <a:srgbClr val="080808"/>
                </a:solidFill>
                <a:latin typeface="JetBrains Mono"/>
              </a:rPr>
            </a:br>
            <a:r>
              <a:rPr lang="ru-RU" sz="1200" dirty="0">
                <a:solidFill>
                  <a:srgbClr val="080808"/>
                </a:solidFill>
                <a:latin typeface="JetBrains Mono"/>
              </a:rPr>
              <a:t>       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return None</a:t>
            </a:r>
            <a:br>
              <a:rPr lang="en-US" sz="1200" dirty="0">
                <a:solidFill>
                  <a:srgbClr val="0033B3"/>
                </a:solidFill>
                <a:latin typeface="JetBrains Mono"/>
              </a:rPr>
            </a:br>
            <a:r>
              <a:rPr lang="en-US" sz="1200" dirty="0">
                <a:solidFill>
                  <a:srgbClr val="0033B3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033B3"/>
                </a:solidFill>
                <a:latin typeface="JetBrains Mono"/>
              </a:rPr>
            </a:br>
            <a:r>
              <a:rPr lang="en-US" sz="1200" dirty="0">
                <a:solidFill>
                  <a:srgbClr val="0033B3"/>
                </a:solidFill>
                <a:latin typeface="JetBrains Mono"/>
              </a:rPr>
              <a:t>    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Преобразуем в </a:t>
            </a:r>
            <a:r>
              <a:rPr lang="en-US" sz="1200" i="1" dirty="0" err="1">
                <a:solidFill>
                  <a:srgbClr val="8C8C8C"/>
                </a:solidFill>
                <a:latin typeface="JetBrains Mono"/>
              </a:rPr>
              <a:t>DataFrame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/>
            </a:r>
            <a:br>
              <a:rPr lang="en-US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series_data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time_series_key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df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pd.DataFrame.from_dict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series_data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orient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'index'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df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.index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pd.to_datetime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df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.index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df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.columns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= [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col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.split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'. 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)[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for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col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in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df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.columns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return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df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00000"/>
                </a:solidFill>
                <a:latin typeface="JetBrains Mono"/>
              </a:rPr>
            </a:br>
            <a:r>
              <a:rPr lang="en-US" sz="1200" dirty="0">
                <a:solidFill>
                  <a:srgbClr val="000000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00000"/>
                </a:solidFill>
                <a:latin typeface="JetBrains Mono"/>
              </a:rPr>
            </a:br>
            <a:r>
              <a:rPr lang="en-US" sz="1200" dirty="0">
                <a:solidFill>
                  <a:srgbClr val="000000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00000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Пример использования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stock_series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get_alpha_vantage_series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660099"/>
                </a:solidFill>
                <a:latin typeface="JetBrains Mono"/>
              </a:rPr>
              <a:t>api_key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"YOUR_API_KEY"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symbol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"AAPL"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interval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"daily"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660099"/>
                </a:solidFill>
                <a:latin typeface="JetBrains Mono"/>
              </a:rPr>
              <a:t>output_size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"full"</a:t>
            </a:r>
            <a:br>
              <a:rPr lang="en-US" sz="1200" dirty="0">
                <a:solidFill>
                  <a:srgbClr val="067D17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0985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Извлечение ВР из </a:t>
            </a:r>
            <a:r>
              <a:rPr lang="en-US" sz="3600" spc="-1" dirty="0" smtClean="0">
                <a:solidFill>
                  <a:srgbClr val="004892"/>
                </a:solidFill>
                <a:latin typeface="Montserrat"/>
              </a:rPr>
              <a:t>REST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254868"/>
            <a:ext cx="4487071" cy="51556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en-US" sz="1200" dirty="0" err="1">
                <a:solidFill>
                  <a:srgbClr val="0033B3"/>
                </a:solidFill>
                <a:latin typeface="JetBrains Mono"/>
              </a:rPr>
              <a:t>def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 </a:t>
            </a:r>
            <a:r>
              <a:rPr lang="en-US" sz="1200" dirty="0" err="1">
                <a:solidFill>
                  <a:srgbClr val="00627A"/>
                </a:solidFill>
                <a:latin typeface="JetBrains Mono"/>
              </a:rPr>
              <a:t>get_weather_time_series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api_key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lat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lon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start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None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end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None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):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"""</a:t>
            </a:r>
            <a:br>
              <a:rPr lang="en-US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   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Получение исторических метеоданных из </a:t>
            </a:r>
            <a:r>
              <a:rPr lang="en-US" sz="1200" i="1" dirty="0" err="1">
                <a:solidFill>
                  <a:srgbClr val="8C8C8C"/>
                </a:solidFill>
                <a:latin typeface="JetBrains Mono"/>
              </a:rPr>
              <a:t>OpenWeatherMap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 API</a:t>
            </a:r>
            <a:br>
              <a:rPr lang="en-US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    """</a:t>
            </a:r>
            <a:br>
              <a:rPr lang="en-US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url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"https://api.openweathermap.org/data/2.5/</a:t>
            </a:r>
            <a:r>
              <a:rPr lang="en-US" sz="1200" dirty="0" err="1">
                <a:solidFill>
                  <a:srgbClr val="067D17"/>
                </a:solidFill>
                <a:latin typeface="JetBrains Mono"/>
              </a:rPr>
              <a:t>onecall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/</a:t>
            </a:r>
            <a:r>
              <a:rPr lang="en-US" sz="1200" dirty="0" err="1">
                <a:solidFill>
                  <a:srgbClr val="067D17"/>
                </a:solidFill>
                <a:latin typeface="JetBrains Mono"/>
              </a:rPr>
              <a:t>timemachine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"</a:t>
            </a:r>
            <a:br>
              <a:rPr lang="en-US" sz="1200" dirty="0">
                <a:solidFill>
                  <a:srgbClr val="067D17"/>
                </a:solidFill>
                <a:latin typeface="JetBrains Mono"/>
              </a:rPr>
            </a:br>
            <a:r>
              <a:rPr lang="en-US" sz="1200" dirty="0">
                <a:solidFill>
                  <a:srgbClr val="067D17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all_data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 []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Преобразуем даты в 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timestamp</a:t>
            </a:r>
            <a:br>
              <a:rPr lang="en-US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   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if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start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and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end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: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current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pd.Timestamp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start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end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pd.Timestamp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end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while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current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&lt;=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end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: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   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params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 {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        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200" dirty="0" err="1">
                <a:solidFill>
                  <a:srgbClr val="067D17"/>
                </a:solidFill>
                <a:latin typeface="JetBrains Mono"/>
              </a:rPr>
              <a:t>lat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: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lat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        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200" dirty="0" err="1">
                <a:solidFill>
                  <a:srgbClr val="067D17"/>
                </a:solidFill>
                <a:latin typeface="JetBrains Mono"/>
              </a:rPr>
              <a:t>lon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: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lon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        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200" dirty="0" err="1">
                <a:solidFill>
                  <a:srgbClr val="067D17"/>
                </a:solidFill>
                <a:latin typeface="JetBrains Mono"/>
              </a:rPr>
              <a:t>dt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: </a:t>
            </a:r>
            <a:r>
              <a:rPr lang="en-US" sz="1200" dirty="0" err="1">
                <a:solidFill>
                  <a:srgbClr val="000080"/>
                </a:solidFill>
                <a:latin typeface="JetBrains Mono"/>
              </a:rPr>
              <a:t>int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current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.timestamp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()),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        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200" dirty="0" err="1">
                <a:solidFill>
                  <a:srgbClr val="067D17"/>
                </a:solidFill>
                <a:latin typeface="JetBrains Mono"/>
              </a:rPr>
              <a:t>appid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: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api_key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        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'units'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: 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'metric'</a:t>
            </a:r>
            <a:br>
              <a:rPr lang="en-US" sz="1200" dirty="0">
                <a:solidFill>
                  <a:srgbClr val="067D17"/>
                </a:solidFill>
                <a:latin typeface="JetBrains Mono"/>
              </a:rPr>
            </a:br>
            <a:r>
              <a:rPr lang="en-US" sz="1200" dirty="0">
                <a:solidFill>
                  <a:srgbClr val="067D17"/>
                </a:solidFill>
                <a:latin typeface="JetBrains Mono"/>
              </a:rPr>
              <a:t>           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}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   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response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requests.get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url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 err="1">
                <a:solidFill>
                  <a:srgbClr val="660099"/>
                </a:solidFill>
                <a:latin typeface="JetBrains Mono"/>
              </a:rPr>
              <a:t>params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params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   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data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response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.json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   </a:t>
            </a:r>
          </a:p>
        </p:txBody>
      </p:sp>
      <p:sp>
        <p:nvSpPr>
          <p:cNvPr id="7" name="CustomShape 4"/>
          <p:cNvSpPr/>
          <p:nvPr/>
        </p:nvSpPr>
        <p:spPr>
          <a:xfrm>
            <a:off x="5422172" y="1407268"/>
            <a:ext cx="4487071" cy="361704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en-US" sz="12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if 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'hourly'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in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: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       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for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hour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in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'hourly'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]: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           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hour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200" dirty="0" err="1">
                <a:solidFill>
                  <a:srgbClr val="067D17"/>
                </a:solidFill>
                <a:latin typeface="JetBrains Mono"/>
              </a:rPr>
              <a:t>dt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pd.to_datetime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hour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200" dirty="0" err="1">
                <a:solidFill>
                  <a:srgbClr val="067D17"/>
                </a:solidFill>
                <a:latin typeface="JetBrains Mono"/>
              </a:rPr>
              <a:t>dt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],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unit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's'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           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all_data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.append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hour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    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current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+=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pd.Timedelta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days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       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time.sleep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  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Ограничение 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API</a:t>
            </a:r>
            <a:br>
              <a:rPr lang="en-US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/>
            </a:r>
            <a:br>
              <a:rPr lang="en-US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    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Преобразуем в </a:t>
            </a:r>
            <a:r>
              <a:rPr lang="en-US" sz="1200" i="1" dirty="0" err="1">
                <a:solidFill>
                  <a:srgbClr val="8C8C8C"/>
                </a:solidFill>
                <a:latin typeface="JetBrains Mono"/>
              </a:rPr>
              <a:t>DataFrame</a:t>
            </a: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/>
            </a:r>
            <a:br>
              <a:rPr lang="en-US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df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pd.DataFrame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all_data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df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.set_index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200" dirty="0" err="1">
                <a:solidFill>
                  <a:srgbClr val="067D17"/>
                </a:solidFill>
                <a:latin typeface="JetBrains Mono"/>
              </a:rPr>
              <a:t>dt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200" dirty="0" err="1">
                <a:solidFill>
                  <a:srgbClr val="660099"/>
                </a:solidFill>
                <a:latin typeface="JetBrains Mono"/>
              </a:rPr>
              <a:t>inplace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True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>
                <a:solidFill>
                  <a:srgbClr val="0033B3"/>
                </a:solidFill>
                <a:latin typeface="JetBrains Mono"/>
              </a:rPr>
              <a:t>return </a:t>
            </a:r>
            <a:r>
              <a:rPr lang="en-US" sz="1200" dirty="0" err="1">
                <a:solidFill>
                  <a:srgbClr val="000000"/>
                </a:solidFill>
                <a:latin typeface="JetBrains Mono"/>
              </a:rPr>
              <a:t>df</a:t>
            </a:r>
            <a:r>
              <a:rPr lang="en-US" sz="1200" dirty="0">
                <a:solidFill>
                  <a:srgbClr val="000000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00000"/>
                </a:solidFill>
                <a:latin typeface="JetBrains Mono"/>
              </a:rPr>
            </a:br>
            <a:r>
              <a:rPr lang="en-US" sz="1200" dirty="0">
                <a:solidFill>
                  <a:srgbClr val="000000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00000"/>
                </a:solidFill>
                <a:latin typeface="JetBrains Mono"/>
              </a:rPr>
            </a:br>
            <a:r>
              <a:rPr lang="en-US" sz="1200" dirty="0">
                <a:solidFill>
                  <a:srgbClr val="000000"/>
                </a:solidFill>
                <a:latin typeface="JetBrains Mono"/>
              </a:rPr>
              <a:t/>
            </a:r>
            <a:br>
              <a:rPr lang="en-US" sz="1200" dirty="0">
                <a:solidFill>
                  <a:srgbClr val="000000"/>
                </a:solidFill>
                <a:latin typeface="JetBrains Mono"/>
              </a:rPr>
            </a:br>
            <a:r>
              <a:rPr lang="en-US" sz="12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200" i="1" dirty="0">
                <a:solidFill>
                  <a:srgbClr val="8C8C8C"/>
                </a:solidFill>
                <a:latin typeface="JetBrains Mono"/>
              </a:rPr>
              <a:t>Пример использования</a:t>
            </a:r>
            <a:br>
              <a:rPr lang="ru-RU" sz="1200" i="1" dirty="0">
                <a:solidFill>
                  <a:srgbClr val="8C8C8C"/>
                </a:solidFill>
                <a:latin typeface="JetBrains Mono"/>
              </a:rPr>
            </a:b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weather_data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200" dirty="0" err="1">
                <a:solidFill>
                  <a:srgbClr val="080808"/>
                </a:solidFill>
                <a:latin typeface="JetBrains Mono"/>
              </a:rPr>
              <a:t>get_weather_time_series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(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660099"/>
                </a:solidFill>
                <a:latin typeface="JetBrains Mono"/>
              </a:rPr>
              <a:t>api_key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"YOUR_API_KEY"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660099"/>
                </a:solidFill>
                <a:latin typeface="JetBrains Mono"/>
              </a:rPr>
              <a:t>lat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55.7558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 err="1">
                <a:solidFill>
                  <a:srgbClr val="660099"/>
                </a:solidFill>
                <a:latin typeface="JetBrains Mono"/>
              </a:rPr>
              <a:t>lon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1750EB"/>
                </a:solidFill>
                <a:latin typeface="JetBrains Mono"/>
              </a:rPr>
              <a:t>37.6173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start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"2023-01-01"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,</a:t>
            </a:r>
            <a:br>
              <a:rPr lang="en-US" sz="1200" dirty="0">
                <a:solidFill>
                  <a:srgbClr val="080808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200" dirty="0">
                <a:solidFill>
                  <a:srgbClr val="660099"/>
                </a:solidFill>
                <a:latin typeface="JetBrains Mono"/>
              </a:rPr>
              <a:t>end</a:t>
            </a:r>
            <a:r>
              <a:rPr lang="en-US" sz="12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200" dirty="0">
                <a:solidFill>
                  <a:srgbClr val="067D17"/>
                </a:solidFill>
                <a:latin typeface="JetBrains Mono"/>
              </a:rPr>
              <a:t>"2023-01-07"</a:t>
            </a:r>
            <a:br>
              <a:rPr lang="en-US" sz="1200" dirty="0">
                <a:solidFill>
                  <a:srgbClr val="067D17"/>
                </a:solidFill>
                <a:latin typeface="JetBrains Mono"/>
              </a:rPr>
            </a:br>
            <a:r>
              <a:rPr lang="en-US" sz="1200" dirty="0">
                <a:solidFill>
                  <a:srgbClr val="080808"/>
                </a:solidFill>
                <a:latin typeface="JetBrains Mono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6763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590</TotalTime>
  <Words>250</Words>
  <Application>Microsoft Office PowerPoint</Application>
  <PresentationFormat>Произвольный</PresentationFormat>
  <Paragraphs>72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приемной  кампании - 2019</dc:title>
  <dc:creator>afsafasfasfa afafaf</dc:creator>
  <cp:lastModifiedBy>user</cp:lastModifiedBy>
  <cp:revision>160</cp:revision>
  <dcterms:created xsi:type="dcterms:W3CDTF">2019-09-16T12:04:13Z</dcterms:created>
  <dcterms:modified xsi:type="dcterms:W3CDTF">2025-04-23T07:57:57Z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Произвольный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5</vt:i4>
  </property>
</Properties>
</file>