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7"/>
  </p:notesMasterIdLst>
  <p:sldIdLst>
    <p:sldId id="256" r:id="rId3"/>
    <p:sldId id="257" r:id="rId4"/>
    <p:sldId id="275" r:id="rId5"/>
    <p:sldId id="285" r:id="rId6"/>
    <p:sldId id="286" r:id="rId7"/>
    <p:sldId id="287" r:id="rId8"/>
    <p:sldId id="288" r:id="rId9"/>
    <p:sldId id="289" r:id="rId10"/>
    <p:sldId id="290" r:id="rId11"/>
    <p:sldId id="291" r:id="rId12"/>
    <p:sldId id="292" r:id="rId13"/>
    <p:sldId id="293" r:id="rId14"/>
    <p:sldId id="294" r:id="rId15"/>
    <p:sldId id="284" r:id="rId16"/>
  </p:sldIdLst>
  <p:sldSz cx="10691813" cy="7559675"/>
  <p:notesSz cx="7559675" cy="10691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1">
          <p15:clr>
            <a:srgbClr val="A4A3A4"/>
          </p15:clr>
        </p15:guide>
        <p15:guide id="2"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908" y="-76"/>
      </p:cViewPr>
      <p:guideLst>
        <p:guide orient="horz" pos="2381"/>
        <p:guide pos="33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1C5CD9F8-8523-4C96-BA3A-B0F5AE12B0F6}" type="datetimeFigureOut">
              <a:rPr lang="ru-RU" smtClean="0"/>
              <a:t>14.02.2025</a:t>
            </a:fld>
            <a:endParaRPr lang="ru-RU"/>
          </a:p>
        </p:txBody>
      </p:sp>
      <p:sp>
        <p:nvSpPr>
          <p:cNvPr id="4" name="Образ слайда 3"/>
          <p:cNvSpPr>
            <a:spLocks noGrp="1" noRot="1" noChangeAspect="1"/>
          </p:cNvSpPr>
          <p:nvPr>
            <p:ph type="sldImg" idx="2"/>
          </p:nvPr>
        </p:nvSpPr>
        <p:spPr>
          <a:xfrm>
            <a:off x="1228725" y="1336675"/>
            <a:ext cx="5102225" cy="360838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AA0BD7EE-BBE2-4F32-89E5-4EF5A71C7107}" type="slidenum">
              <a:rPr lang="ru-RU" smtClean="0"/>
              <a:t>‹#›</a:t>
            </a:fld>
            <a:endParaRPr lang="ru-RU"/>
          </a:p>
        </p:txBody>
      </p:sp>
    </p:spTree>
    <p:extLst>
      <p:ext uri="{BB962C8B-B14F-4D97-AF65-F5344CB8AC3E}">
        <p14:creationId xmlns:p14="http://schemas.microsoft.com/office/powerpoint/2010/main" val="2752983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6" name="PlaceHolder 2"/>
          <p:cNvSpPr>
            <a:spLocks noGrp="1"/>
          </p:cNvSpPr>
          <p:nvPr>
            <p:ph type="subTitle"/>
          </p:nvPr>
        </p:nvSpPr>
        <p:spPr>
          <a:xfrm>
            <a:off x="534240" y="1768680"/>
            <a:ext cx="9622080" cy="43840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8" name="PlaceHolder 2"/>
          <p:cNvSpPr>
            <a:spLocks noGrp="1"/>
          </p:cNvSpPr>
          <p:nvPr>
            <p:ph type="body"/>
          </p:nvPr>
        </p:nvSpPr>
        <p:spPr>
          <a:xfrm>
            <a:off x="534240" y="1768680"/>
            <a:ext cx="96220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10"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11"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01720" y="1237320"/>
            <a:ext cx="9087840" cy="12199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15"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16"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17"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19"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20"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21" name="PlaceHolder 4"/>
          <p:cNvSpPr>
            <a:spLocks noGrp="1"/>
          </p:cNvSpPr>
          <p:nvPr>
            <p:ph type="body"/>
          </p:nvPr>
        </p:nvSpPr>
        <p:spPr>
          <a:xfrm>
            <a:off x="546480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23"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24"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25" name="PlaceHolder 4"/>
          <p:cNvSpPr>
            <a:spLocks noGrp="1"/>
          </p:cNvSpPr>
          <p:nvPr>
            <p:ph type="body"/>
          </p:nvPr>
        </p:nvSpPr>
        <p:spPr>
          <a:xfrm>
            <a:off x="534240" y="4058640"/>
            <a:ext cx="96220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27" name="PlaceHolder 2"/>
          <p:cNvSpPr>
            <a:spLocks noGrp="1"/>
          </p:cNvSpPr>
          <p:nvPr>
            <p:ph type="body"/>
          </p:nvPr>
        </p:nvSpPr>
        <p:spPr>
          <a:xfrm>
            <a:off x="534240" y="1768680"/>
            <a:ext cx="96220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28" name="PlaceHolder 3"/>
          <p:cNvSpPr>
            <a:spLocks noGrp="1"/>
          </p:cNvSpPr>
          <p:nvPr>
            <p:ph type="body"/>
          </p:nvPr>
        </p:nvSpPr>
        <p:spPr>
          <a:xfrm>
            <a:off x="534240" y="4058640"/>
            <a:ext cx="96220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30"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1"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2"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3" name="PlaceHolder 5"/>
          <p:cNvSpPr>
            <a:spLocks noGrp="1"/>
          </p:cNvSpPr>
          <p:nvPr>
            <p:ph type="body"/>
          </p:nvPr>
        </p:nvSpPr>
        <p:spPr>
          <a:xfrm>
            <a:off x="546480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35" name="PlaceHolder 2"/>
          <p:cNvSpPr>
            <a:spLocks noGrp="1"/>
          </p:cNvSpPr>
          <p:nvPr>
            <p:ph type="body"/>
          </p:nvPr>
        </p:nvSpPr>
        <p:spPr>
          <a:xfrm>
            <a:off x="534240" y="176868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6" name="PlaceHolder 3"/>
          <p:cNvSpPr>
            <a:spLocks noGrp="1"/>
          </p:cNvSpPr>
          <p:nvPr>
            <p:ph type="body"/>
          </p:nvPr>
        </p:nvSpPr>
        <p:spPr>
          <a:xfrm>
            <a:off x="3787560" y="176868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7" name="PlaceHolder 4"/>
          <p:cNvSpPr>
            <a:spLocks noGrp="1"/>
          </p:cNvSpPr>
          <p:nvPr>
            <p:ph type="body"/>
          </p:nvPr>
        </p:nvSpPr>
        <p:spPr>
          <a:xfrm>
            <a:off x="7041240" y="176868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8" name="PlaceHolder 5"/>
          <p:cNvSpPr>
            <a:spLocks noGrp="1"/>
          </p:cNvSpPr>
          <p:nvPr>
            <p:ph type="body"/>
          </p:nvPr>
        </p:nvSpPr>
        <p:spPr>
          <a:xfrm>
            <a:off x="534240" y="405864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9" name="PlaceHolder 6"/>
          <p:cNvSpPr>
            <a:spLocks noGrp="1"/>
          </p:cNvSpPr>
          <p:nvPr>
            <p:ph type="body"/>
          </p:nvPr>
        </p:nvSpPr>
        <p:spPr>
          <a:xfrm>
            <a:off x="3787560" y="405864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40" name="PlaceHolder 7"/>
          <p:cNvSpPr>
            <a:spLocks noGrp="1"/>
          </p:cNvSpPr>
          <p:nvPr>
            <p:ph type="body"/>
          </p:nvPr>
        </p:nvSpPr>
        <p:spPr>
          <a:xfrm>
            <a:off x="7041240" y="405864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47" name="PlaceHolder 2"/>
          <p:cNvSpPr>
            <a:spLocks noGrp="1"/>
          </p:cNvSpPr>
          <p:nvPr>
            <p:ph type="subTitle"/>
          </p:nvPr>
        </p:nvSpPr>
        <p:spPr>
          <a:xfrm>
            <a:off x="534240" y="1768680"/>
            <a:ext cx="9622080" cy="43840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49" name="PlaceHolder 2"/>
          <p:cNvSpPr>
            <a:spLocks noGrp="1"/>
          </p:cNvSpPr>
          <p:nvPr>
            <p:ph type="body"/>
          </p:nvPr>
        </p:nvSpPr>
        <p:spPr>
          <a:xfrm>
            <a:off x="534240" y="1768680"/>
            <a:ext cx="96220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51"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52"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01720" y="1237320"/>
            <a:ext cx="9087840" cy="12199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56"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57"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58"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60"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61"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62" name="PlaceHolder 4"/>
          <p:cNvSpPr>
            <a:spLocks noGrp="1"/>
          </p:cNvSpPr>
          <p:nvPr>
            <p:ph type="body"/>
          </p:nvPr>
        </p:nvSpPr>
        <p:spPr>
          <a:xfrm>
            <a:off x="546480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64"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65"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66" name="PlaceHolder 4"/>
          <p:cNvSpPr>
            <a:spLocks noGrp="1"/>
          </p:cNvSpPr>
          <p:nvPr>
            <p:ph type="body"/>
          </p:nvPr>
        </p:nvSpPr>
        <p:spPr>
          <a:xfrm>
            <a:off x="534240" y="4058640"/>
            <a:ext cx="96220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68" name="PlaceHolder 2"/>
          <p:cNvSpPr>
            <a:spLocks noGrp="1"/>
          </p:cNvSpPr>
          <p:nvPr>
            <p:ph type="body"/>
          </p:nvPr>
        </p:nvSpPr>
        <p:spPr>
          <a:xfrm>
            <a:off x="534240" y="1768680"/>
            <a:ext cx="96220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69" name="PlaceHolder 3"/>
          <p:cNvSpPr>
            <a:spLocks noGrp="1"/>
          </p:cNvSpPr>
          <p:nvPr>
            <p:ph type="body"/>
          </p:nvPr>
        </p:nvSpPr>
        <p:spPr>
          <a:xfrm>
            <a:off x="534240" y="4058640"/>
            <a:ext cx="96220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71"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72"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73"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74" name="PlaceHolder 5"/>
          <p:cNvSpPr>
            <a:spLocks noGrp="1"/>
          </p:cNvSpPr>
          <p:nvPr>
            <p:ph type="body"/>
          </p:nvPr>
        </p:nvSpPr>
        <p:spPr>
          <a:xfrm>
            <a:off x="546480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76" name="PlaceHolder 2"/>
          <p:cNvSpPr>
            <a:spLocks noGrp="1"/>
          </p:cNvSpPr>
          <p:nvPr>
            <p:ph type="body"/>
          </p:nvPr>
        </p:nvSpPr>
        <p:spPr>
          <a:xfrm>
            <a:off x="534240" y="176868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77" name="PlaceHolder 3"/>
          <p:cNvSpPr>
            <a:spLocks noGrp="1"/>
          </p:cNvSpPr>
          <p:nvPr>
            <p:ph type="body"/>
          </p:nvPr>
        </p:nvSpPr>
        <p:spPr>
          <a:xfrm>
            <a:off x="3787560" y="176868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78" name="PlaceHolder 4"/>
          <p:cNvSpPr>
            <a:spLocks noGrp="1"/>
          </p:cNvSpPr>
          <p:nvPr>
            <p:ph type="body"/>
          </p:nvPr>
        </p:nvSpPr>
        <p:spPr>
          <a:xfrm>
            <a:off x="7041240" y="176868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79" name="PlaceHolder 5"/>
          <p:cNvSpPr>
            <a:spLocks noGrp="1"/>
          </p:cNvSpPr>
          <p:nvPr>
            <p:ph type="body"/>
          </p:nvPr>
        </p:nvSpPr>
        <p:spPr>
          <a:xfrm>
            <a:off x="534240" y="405864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80" name="PlaceHolder 6"/>
          <p:cNvSpPr>
            <a:spLocks noGrp="1"/>
          </p:cNvSpPr>
          <p:nvPr>
            <p:ph type="body"/>
          </p:nvPr>
        </p:nvSpPr>
        <p:spPr>
          <a:xfrm>
            <a:off x="3787560" y="405864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81" name="PlaceHolder 7"/>
          <p:cNvSpPr>
            <a:spLocks noGrp="1"/>
          </p:cNvSpPr>
          <p:nvPr>
            <p:ph type="body"/>
          </p:nvPr>
        </p:nvSpPr>
        <p:spPr>
          <a:xfrm>
            <a:off x="7041240" y="405864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801720" y="1237320"/>
            <a:ext cx="9087840" cy="2631600"/>
          </a:xfrm>
          <a:prstGeom prst="rect">
            <a:avLst/>
          </a:prstGeom>
        </p:spPr>
        <p:txBody>
          <a:bodyPr anchor="b">
            <a:noAutofit/>
          </a:bodyPr>
          <a:lstStyle/>
          <a:p>
            <a:pPr algn="ctr">
              <a:lnSpc>
                <a:spcPct val="90000"/>
              </a:lnSpc>
            </a:pPr>
            <a:r>
              <a:rPr lang="ru-RU" sz="6619" b="0" strike="noStrike" spc="-1">
                <a:solidFill>
                  <a:srgbClr val="000000"/>
                </a:solidFill>
                <a:latin typeface="Geometria  bold"/>
              </a:rPr>
              <a:t>Образец заголовка</a:t>
            </a:r>
            <a:endParaRPr lang="en-US" sz="6619" b="0" strike="noStrike" spc="-1">
              <a:solidFill>
                <a:srgbClr val="000000"/>
              </a:solidFill>
              <a:latin typeface="Geometria light"/>
            </a:endParaRPr>
          </a:p>
        </p:txBody>
      </p:sp>
      <p:sp>
        <p:nvSpPr>
          <p:cNvPr id="6" name="PlaceHolder 2"/>
          <p:cNvSpPr>
            <a:spLocks noGrp="1"/>
          </p:cNvSpPr>
          <p:nvPr>
            <p:ph type="dt"/>
          </p:nvPr>
        </p:nvSpPr>
        <p:spPr>
          <a:xfrm>
            <a:off x="735120" y="7006680"/>
            <a:ext cx="2405160" cy="402120"/>
          </a:xfrm>
          <a:prstGeom prst="rect">
            <a:avLst/>
          </a:prstGeom>
        </p:spPr>
        <p:txBody>
          <a:bodyPr anchor="ctr">
            <a:noAutofit/>
          </a:bodyPr>
          <a:lstStyle/>
          <a:p>
            <a:pPr>
              <a:lnSpc>
                <a:spcPct val="100000"/>
              </a:lnSpc>
            </a:pPr>
            <a:fld id="{87095A16-4C3A-49BC-BA45-ED63D8DC7979}" type="datetime">
              <a:rPr lang="ru-RU" sz="1330" b="0" strike="noStrike" spc="-1">
                <a:solidFill>
                  <a:srgbClr val="8B8B8B"/>
                </a:solidFill>
                <a:latin typeface="Geometria light"/>
              </a:rPr>
              <a:t>14.02.2025</a:t>
            </a:fld>
            <a:endParaRPr lang="en-US" sz="1330" b="0" strike="noStrike" spc="-1">
              <a:latin typeface="Times New Roman"/>
            </a:endParaRPr>
          </a:p>
        </p:txBody>
      </p:sp>
      <p:sp>
        <p:nvSpPr>
          <p:cNvPr id="2" name="PlaceHolder 3"/>
          <p:cNvSpPr>
            <a:spLocks noGrp="1"/>
          </p:cNvSpPr>
          <p:nvPr>
            <p:ph type="ftr"/>
          </p:nvPr>
        </p:nvSpPr>
        <p:spPr>
          <a:xfrm>
            <a:off x="3541680" y="7006680"/>
            <a:ext cx="3608280" cy="402120"/>
          </a:xfrm>
          <a:prstGeom prst="rect">
            <a:avLst/>
          </a:prstGeom>
        </p:spPr>
        <p:txBody>
          <a:bodyPr anchor="ctr">
            <a:noAutofit/>
          </a:bodyPr>
          <a:lstStyle/>
          <a:p>
            <a:endParaRPr lang="en-US" sz="2400" b="0" strike="noStrike" spc="-1">
              <a:latin typeface="Times New Roman"/>
            </a:endParaRPr>
          </a:p>
        </p:txBody>
      </p:sp>
      <p:sp>
        <p:nvSpPr>
          <p:cNvPr id="3" name="PlaceHolder 4"/>
          <p:cNvSpPr>
            <a:spLocks noGrp="1"/>
          </p:cNvSpPr>
          <p:nvPr>
            <p:ph type="sldNum"/>
          </p:nvPr>
        </p:nvSpPr>
        <p:spPr>
          <a:xfrm>
            <a:off x="7551000" y="7006680"/>
            <a:ext cx="2405160" cy="402120"/>
          </a:xfrm>
          <a:prstGeom prst="rect">
            <a:avLst/>
          </a:prstGeom>
        </p:spPr>
        <p:txBody>
          <a:bodyPr anchor="ctr">
            <a:noAutofit/>
          </a:bodyPr>
          <a:lstStyle/>
          <a:p>
            <a:pPr algn="r">
              <a:lnSpc>
                <a:spcPct val="100000"/>
              </a:lnSpc>
            </a:pPr>
            <a:fld id="{CC19D91D-1076-4D88-80F8-03FFDA14860F}" type="slidenum">
              <a:rPr lang="ru-RU" sz="1330" b="0" strike="noStrike" spc="-1">
                <a:solidFill>
                  <a:srgbClr val="8B8B8B"/>
                </a:solidFill>
                <a:latin typeface="Geometria light"/>
              </a:rPr>
              <a:t>‹#›</a:t>
            </a:fld>
            <a:endParaRPr lang="en-US" sz="1330" b="0" strike="noStrike" spc="-1">
              <a:latin typeface="Times New Roman"/>
            </a:endParaRPr>
          </a:p>
        </p:txBody>
      </p:sp>
      <p:sp>
        <p:nvSpPr>
          <p:cNvPr id="4" name="PlaceHolder 5"/>
          <p:cNvSpPr>
            <a:spLocks noGrp="1"/>
          </p:cNvSpPr>
          <p:nvPr>
            <p:ph type="body"/>
          </p:nvPr>
        </p:nvSpPr>
        <p:spPr>
          <a:xfrm>
            <a:off x="534240" y="1768680"/>
            <a:ext cx="962208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090" b="0" strike="noStrike" spc="-1">
                <a:solidFill>
                  <a:srgbClr val="000000"/>
                </a:solidFill>
                <a:latin typeface="Geometria light"/>
              </a:rPr>
              <a:t>Click to edit the outline text format</a:t>
            </a:r>
          </a:p>
          <a:p>
            <a:pPr marL="864000" lvl="1" indent="-324000">
              <a:spcBef>
                <a:spcPts val="1134"/>
              </a:spcBef>
              <a:buClr>
                <a:srgbClr val="000000"/>
              </a:buClr>
              <a:buSzPct val="75000"/>
              <a:buFont typeface="Symbol" charset="2"/>
              <a:buChar char=""/>
            </a:pPr>
            <a:r>
              <a:rPr lang="en-US" sz="2210" b="0" strike="noStrike" spc="-1">
                <a:solidFill>
                  <a:srgbClr val="000000"/>
                </a:solidFill>
                <a:latin typeface="Geometria light"/>
              </a:rPr>
              <a:t>Second Outline Level</a:t>
            </a:r>
          </a:p>
          <a:p>
            <a:pPr marL="1296000" lvl="2" indent="-288000">
              <a:spcBef>
                <a:spcPts val="850"/>
              </a:spcBef>
              <a:buClr>
                <a:srgbClr val="000000"/>
              </a:buClr>
              <a:buSzPct val="45000"/>
              <a:buFont typeface="Wingdings" charset="2"/>
              <a:buChar char=""/>
            </a:pPr>
            <a:r>
              <a:rPr lang="en-US" sz="1990" b="0" strike="noStrike" spc="-1">
                <a:solidFill>
                  <a:srgbClr val="000000"/>
                </a:solidFill>
                <a:latin typeface="Geometria light"/>
              </a:rPr>
              <a:t>Third Outline Level</a:t>
            </a:r>
          </a:p>
          <a:p>
            <a:pPr marL="1728000" lvl="3" indent="-216000">
              <a:spcBef>
                <a:spcPts val="567"/>
              </a:spcBef>
              <a:buClr>
                <a:srgbClr val="000000"/>
              </a:buClr>
              <a:buSzPct val="75000"/>
              <a:buFont typeface="Symbol" charset="2"/>
              <a:buChar char=""/>
            </a:pPr>
            <a:r>
              <a:rPr lang="en-US" sz="1990" b="0" strike="noStrike" spc="-1">
                <a:solidFill>
                  <a:srgbClr val="000000"/>
                </a:solidFill>
                <a:latin typeface="Geometria light"/>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Geometria light"/>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Geometria light"/>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Geometria light"/>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735120" y="402480"/>
            <a:ext cx="9221400" cy="1460880"/>
          </a:xfrm>
          <a:prstGeom prst="rect">
            <a:avLst/>
          </a:prstGeom>
        </p:spPr>
        <p:txBody>
          <a:bodyPr anchor="ctr">
            <a:noAutofit/>
          </a:bodyPr>
          <a:lstStyle/>
          <a:p>
            <a:pPr>
              <a:lnSpc>
                <a:spcPct val="90000"/>
              </a:lnSpc>
            </a:pPr>
            <a:r>
              <a:rPr lang="ru-RU" sz="4850" b="0" strike="noStrike" spc="-1">
                <a:solidFill>
                  <a:srgbClr val="000000"/>
                </a:solidFill>
                <a:latin typeface="Geometria  bold"/>
              </a:rPr>
              <a:t>Образец заголовка</a:t>
            </a:r>
            <a:endParaRPr lang="en-US" sz="4850" b="0" strike="noStrike" spc="-1">
              <a:solidFill>
                <a:srgbClr val="000000"/>
              </a:solidFill>
              <a:latin typeface="Geometria light"/>
            </a:endParaRPr>
          </a:p>
        </p:txBody>
      </p:sp>
      <p:sp>
        <p:nvSpPr>
          <p:cNvPr id="42" name="PlaceHolder 2"/>
          <p:cNvSpPr>
            <a:spLocks noGrp="1"/>
          </p:cNvSpPr>
          <p:nvPr>
            <p:ph type="body"/>
          </p:nvPr>
        </p:nvSpPr>
        <p:spPr>
          <a:xfrm>
            <a:off x="735120" y="2012400"/>
            <a:ext cx="9221400" cy="4796280"/>
          </a:xfrm>
          <a:prstGeom prst="rect">
            <a:avLst/>
          </a:prstGeom>
        </p:spPr>
        <p:txBody>
          <a:bodyPr>
            <a:noAutofit/>
          </a:bodyPr>
          <a:lstStyle/>
          <a:p>
            <a:pPr marL="252000" indent="-251640">
              <a:lnSpc>
                <a:spcPct val="90000"/>
              </a:lnSpc>
              <a:spcBef>
                <a:spcPts val="1103"/>
              </a:spcBef>
              <a:buClr>
                <a:srgbClr val="000000"/>
              </a:buClr>
              <a:buFont typeface="Arial"/>
              <a:buChar char="•"/>
            </a:pPr>
            <a:r>
              <a:rPr lang="ru-RU" sz="3090" b="0" strike="noStrike" spc="-1">
                <a:solidFill>
                  <a:srgbClr val="000000"/>
                </a:solidFill>
                <a:latin typeface="Geometria light"/>
              </a:rPr>
              <a:t>Образец текста</a:t>
            </a:r>
            <a:endParaRPr lang="en-US" sz="3090" b="0" strike="noStrike" spc="-1">
              <a:solidFill>
                <a:srgbClr val="000000"/>
              </a:solidFill>
              <a:latin typeface="Geometria light"/>
            </a:endParaRPr>
          </a:p>
          <a:p>
            <a:pPr marL="756000" lvl="1" indent="-251640">
              <a:lnSpc>
                <a:spcPct val="90000"/>
              </a:lnSpc>
              <a:spcBef>
                <a:spcPts val="550"/>
              </a:spcBef>
              <a:buClr>
                <a:srgbClr val="000000"/>
              </a:buClr>
              <a:buFont typeface="Arial"/>
              <a:buChar char="•"/>
            </a:pPr>
            <a:r>
              <a:rPr lang="ru-RU" sz="2650" b="0" strike="noStrike" spc="-1">
                <a:solidFill>
                  <a:srgbClr val="000000"/>
                </a:solidFill>
                <a:latin typeface="Geometria light"/>
              </a:rPr>
              <a:t>Второй уровень</a:t>
            </a:r>
            <a:endParaRPr lang="en-US" sz="2650" b="0" strike="noStrike" spc="-1">
              <a:solidFill>
                <a:srgbClr val="000000"/>
              </a:solidFill>
              <a:latin typeface="Geometria light"/>
            </a:endParaRPr>
          </a:p>
          <a:p>
            <a:pPr marL="1260000" lvl="2" indent="-251640">
              <a:lnSpc>
                <a:spcPct val="90000"/>
              </a:lnSpc>
              <a:spcBef>
                <a:spcPts val="550"/>
              </a:spcBef>
              <a:buClr>
                <a:srgbClr val="000000"/>
              </a:buClr>
              <a:buFont typeface="Arial"/>
              <a:buChar char="•"/>
            </a:pPr>
            <a:r>
              <a:rPr lang="ru-RU" sz="2210" b="0" strike="noStrike" spc="-1">
                <a:solidFill>
                  <a:srgbClr val="000000"/>
                </a:solidFill>
                <a:latin typeface="Geometria light"/>
              </a:rPr>
              <a:t>Третий уровень</a:t>
            </a:r>
            <a:endParaRPr lang="en-US" sz="2210" b="0" strike="noStrike" spc="-1">
              <a:solidFill>
                <a:srgbClr val="000000"/>
              </a:solidFill>
              <a:latin typeface="Geometria light"/>
            </a:endParaRPr>
          </a:p>
          <a:p>
            <a:pPr marL="1764000" lvl="3" indent="-251640">
              <a:lnSpc>
                <a:spcPct val="90000"/>
              </a:lnSpc>
              <a:spcBef>
                <a:spcPts val="550"/>
              </a:spcBef>
              <a:buClr>
                <a:srgbClr val="000000"/>
              </a:buClr>
              <a:buFont typeface="Arial"/>
              <a:buChar char="•"/>
            </a:pPr>
            <a:r>
              <a:rPr lang="ru-RU" sz="1990" b="0" strike="noStrike" spc="-1">
                <a:solidFill>
                  <a:srgbClr val="000000"/>
                </a:solidFill>
                <a:latin typeface="Geometria light"/>
              </a:rPr>
              <a:t>Четвертый уровень</a:t>
            </a:r>
            <a:endParaRPr lang="en-US" sz="1990" b="0" strike="noStrike" spc="-1">
              <a:solidFill>
                <a:srgbClr val="000000"/>
              </a:solidFill>
              <a:latin typeface="Geometria light"/>
            </a:endParaRPr>
          </a:p>
          <a:p>
            <a:pPr marL="2268000" lvl="4" indent="-251640">
              <a:lnSpc>
                <a:spcPct val="90000"/>
              </a:lnSpc>
              <a:spcBef>
                <a:spcPts val="550"/>
              </a:spcBef>
              <a:buClr>
                <a:srgbClr val="000000"/>
              </a:buClr>
              <a:buFont typeface="Arial"/>
              <a:buChar char="•"/>
            </a:pPr>
            <a:r>
              <a:rPr lang="ru-RU" sz="1990" b="0" strike="noStrike" spc="-1">
                <a:solidFill>
                  <a:srgbClr val="000000"/>
                </a:solidFill>
                <a:latin typeface="Geometria light"/>
              </a:rPr>
              <a:t>Пятый уровень</a:t>
            </a:r>
            <a:endParaRPr lang="en-US" sz="1990" b="0" strike="noStrike" spc="-1">
              <a:solidFill>
                <a:srgbClr val="000000"/>
              </a:solidFill>
              <a:latin typeface="Geometria light"/>
            </a:endParaRPr>
          </a:p>
        </p:txBody>
      </p:sp>
      <p:sp>
        <p:nvSpPr>
          <p:cNvPr id="43" name="PlaceHolder 3"/>
          <p:cNvSpPr>
            <a:spLocks noGrp="1"/>
          </p:cNvSpPr>
          <p:nvPr>
            <p:ph type="dt"/>
          </p:nvPr>
        </p:nvSpPr>
        <p:spPr>
          <a:xfrm>
            <a:off x="735120" y="7006680"/>
            <a:ext cx="2405160" cy="402120"/>
          </a:xfrm>
          <a:prstGeom prst="rect">
            <a:avLst/>
          </a:prstGeom>
        </p:spPr>
        <p:txBody>
          <a:bodyPr anchor="ctr">
            <a:noAutofit/>
          </a:bodyPr>
          <a:lstStyle/>
          <a:p>
            <a:pPr>
              <a:lnSpc>
                <a:spcPct val="100000"/>
              </a:lnSpc>
            </a:pPr>
            <a:fld id="{9AB2ED07-E090-41E8-AF69-629F97376972}" type="datetime">
              <a:rPr lang="ru-RU" sz="1330" b="0" strike="noStrike" spc="-1">
                <a:solidFill>
                  <a:srgbClr val="8B8B8B"/>
                </a:solidFill>
                <a:latin typeface="Geometria light"/>
              </a:rPr>
              <a:t>14.02.2025</a:t>
            </a:fld>
            <a:endParaRPr lang="en-US" sz="1330" b="0" strike="noStrike" spc="-1">
              <a:latin typeface="Times New Roman"/>
            </a:endParaRPr>
          </a:p>
        </p:txBody>
      </p:sp>
      <p:sp>
        <p:nvSpPr>
          <p:cNvPr id="44" name="PlaceHolder 4"/>
          <p:cNvSpPr>
            <a:spLocks noGrp="1"/>
          </p:cNvSpPr>
          <p:nvPr>
            <p:ph type="ftr"/>
          </p:nvPr>
        </p:nvSpPr>
        <p:spPr>
          <a:xfrm>
            <a:off x="3541680" y="7006680"/>
            <a:ext cx="3608280" cy="402120"/>
          </a:xfrm>
          <a:prstGeom prst="rect">
            <a:avLst/>
          </a:prstGeom>
        </p:spPr>
        <p:txBody>
          <a:bodyPr anchor="ctr">
            <a:noAutofit/>
          </a:bodyPr>
          <a:lstStyle/>
          <a:p>
            <a:endParaRPr lang="en-US" sz="2400" b="0" strike="noStrike" spc="-1">
              <a:latin typeface="Times New Roman"/>
            </a:endParaRPr>
          </a:p>
        </p:txBody>
      </p:sp>
      <p:sp>
        <p:nvSpPr>
          <p:cNvPr id="45" name="PlaceHolder 5"/>
          <p:cNvSpPr>
            <a:spLocks noGrp="1"/>
          </p:cNvSpPr>
          <p:nvPr>
            <p:ph type="sldNum"/>
          </p:nvPr>
        </p:nvSpPr>
        <p:spPr>
          <a:xfrm>
            <a:off x="7551000" y="7006680"/>
            <a:ext cx="2405160" cy="402120"/>
          </a:xfrm>
          <a:prstGeom prst="rect">
            <a:avLst/>
          </a:prstGeom>
        </p:spPr>
        <p:txBody>
          <a:bodyPr anchor="ctr">
            <a:noAutofit/>
          </a:bodyPr>
          <a:lstStyle/>
          <a:p>
            <a:pPr algn="r">
              <a:lnSpc>
                <a:spcPct val="100000"/>
              </a:lnSpc>
            </a:pPr>
            <a:fld id="{F642AC0A-0186-4B28-A610-0761D33BA00A}" type="slidenum">
              <a:rPr lang="ru-RU" sz="1330" b="0" strike="noStrike" spc="-1">
                <a:solidFill>
                  <a:srgbClr val="8B8B8B"/>
                </a:solidFill>
                <a:latin typeface="Geometria light"/>
              </a:rPr>
              <a:t>‹#›</a:t>
            </a:fld>
            <a:endParaRPr lang="en-US" sz="133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82" name="TextShape 1"/>
          <p:cNvSpPr txBox="1"/>
          <p:nvPr/>
        </p:nvSpPr>
        <p:spPr>
          <a:xfrm>
            <a:off x="581040" y="800280"/>
            <a:ext cx="8048160" cy="2297160"/>
          </a:xfrm>
          <a:prstGeom prst="rect">
            <a:avLst/>
          </a:prstGeom>
          <a:noFill/>
          <a:ln>
            <a:noFill/>
          </a:ln>
        </p:spPr>
        <p:txBody>
          <a:bodyPr>
            <a:noAutofit/>
          </a:bodyPr>
          <a:lstStyle/>
          <a:p>
            <a:pPr>
              <a:lnSpc>
                <a:spcPct val="100000"/>
              </a:lnSpc>
            </a:pPr>
            <a:r>
              <a:rPr lang="ru-RU" sz="4800" spc="-1" dirty="0">
                <a:solidFill>
                  <a:srgbClr val="004892"/>
                </a:solidFill>
                <a:latin typeface="Montserrat"/>
              </a:rPr>
              <a:t>Мониторинг</a:t>
            </a:r>
            <a:endParaRPr lang="en-US" sz="4800" b="0" strike="noStrike" spc="-1" dirty="0">
              <a:solidFill>
                <a:srgbClr val="000000"/>
              </a:solidFill>
              <a:latin typeface="Geometria light"/>
            </a:endParaRPr>
          </a:p>
        </p:txBody>
      </p:sp>
      <p:sp>
        <p:nvSpPr>
          <p:cNvPr id="83" name="CustomShape 2"/>
          <p:cNvSpPr/>
          <p:nvPr/>
        </p:nvSpPr>
        <p:spPr>
          <a:xfrm>
            <a:off x="0" y="6862680"/>
            <a:ext cx="10691280" cy="4586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ctr">
              <a:lnSpc>
                <a:spcPct val="100000"/>
              </a:lnSpc>
            </a:pPr>
            <a:r>
              <a:rPr lang="ru-RU" sz="1600" spc="-1" dirty="0" smtClean="0">
                <a:solidFill>
                  <a:srgbClr val="173277"/>
                </a:solidFill>
                <a:latin typeface="Montserrat"/>
              </a:rPr>
              <a:t>202</a:t>
            </a:r>
            <a:r>
              <a:rPr lang="en-US" sz="1600" spc="-1" dirty="0" smtClean="0">
                <a:solidFill>
                  <a:srgbClr val="173277"/>
                </a:solidFill>
                <a:latin typeface="Montserrat"/>
              </a:rPr>
              <a:t>5</a:t>
            </a:r>
            <a:endParaRPr lang="en-US" sz="1600" b="0" strike="noStrike" spc="-1" dirty="0">
              <a:latin typeface="Arial"/>
            </a:endParaRPr>
          </a:p>
        </p:txBody>
      </p:sp>
      <p:pic>
        <p:nvPicPr>
          <p:cNvPr id="84" name="Рисунок 2"/>
          <p:cNvPicPr/>
          <p:nvPr/>
        </p:nvPicPr>
        <p:blipFill>
          <a:blip r:embed="rId3"/>
          <a:stretch/>
        </p:blipFill>
        <p:spPr>
          <a:xfrm>
            <a:off x="4115160" y="5178600"/>
            <a:ext cx="2232360" cy="1426680"/>
          </a:xfrm>
          <a:prstGeom prst="rect">
            <a:avLst/>
          </a:prstGeom>
          <a:ln>
            <a:noFill/>
          </a:ln>
        </p:spPr>
      </p:pic>
      <p:sp>
        <p:nvSpPr>
          <p:cNvPr id="85" name="CustomShape 3"/>
          <p:cNvSpPr/>
          <p:nvPr/>
        </p:nvSpPr>
        <p:spPr>
          <a:xfrm>
            <a:off x="581040" y="2624040"/>
            <a:ext cx="804816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endParaRPr lang="en-US" sz="2000" spc="-1" dirty="0">
              <a:solidFill>
                <a:srgbClr val="004892"/>
              </a:solidFill>
              <a:latin typeface="Montserrat"/>
            </a:endParaRPr>
          </a:p>
          <a:p>
            <a:pPr>
              <a:lnSpc>
                <a:spcPct val="100000"/>
              </a:lnSpc>
            </a:pPr>
            <a:endParaRPr lang="en-US" sz="2000" spc="-1" dirty="0">
              <a:solidFill>
                <a:srgbClr val="004892"/>
              </a:solidFill>
              <a:latin typeface="Montserrat"/>
            </a:endParaRPr>
          </a:p>
          <a:p>
            <a:pPr>
              <a:lnSpc>
                <a:spcPct val="100000"/>
              </a:lnSpc>
            </a:pPr>
            <a:endParaRPr lang="en-US" sz="2000" b="0" strike="noStrike" spc="-1" dirty="0">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Постановка задачи</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marL="342900" indent="-342900" algn="just">
              <a:lnSpc>
                <a:spcPct val="150000"/>
              </a:lnSpc>
              <a:buFont typeface="+mj-lt"/>
              <a:buAutoNum type="arabicPeriod"/>
            </a:pPr>
            <a:r>
              <a:rPr lang="ru-RU" sz="1600" spc="-1" dirty="0" smtClean="0">
                <a:solidFill>
                  <a:srgbClr val="262626"/>
                </a:solidFill>
                <a:latin typeface="Montserrat"/>
              </a:rPr>
              <a:t>Создание </a:t>
            </a:r>
            <a:r>
              <a:rPr lang="ru-RU" sz="1600" spc="-1" dirty="0">
                <a:solidFill>
                  <a:srgbClr val="262626"/>
                </a:solidFill>
                <a:latin typeface="Montserrat"/>
              </a:rPr>
              <a:t>масштабируемых частей </a:t>
            </a:r>
            <a:r>
              <a:rPr lang="ru-RU" sz="1600" spc="-1" dirty="0" smtClean="0">
                <a:solidFill>
                  <a:srgbClr val="262626"/>
                </a:solidFill>
                <a:latin typeface="Montserrat"/>
              </a:rPr>
              <a:t>программной системы</a:t>
            </a:r>
            <a:r>
              <a:rPr lang="ru-RU" sz="1600" spc="-1" dirty="0" smtClean="0">
                <a:solidFill>
                  <a:srgbClr val="262626"/>
                </a:solidFill>
                <a:latin typeface="Montserrat"/>
              </a:rPr>
              <a:t>. </a:t>
            </a:r>
            <a:r>
              <a:rPr lang="ru-RU" sz="1600" spc="-1" dirty="0">
                <a:solidFill>
                  <a:srgbClr val="262626"/>
                </a:solidFill>
                <a:latin typeface="Montserrat"/>
              </a:rPr>
              <a:t>Данные мониторинга напрямую влияют на активную самостоятельную перестройку </a:t>
            </a:r>
            <a:r>
              <a:rPr lang="ru-RU" sz="1600" spc="-1" dirty="0" smtClean="0">
                <a:solidFill>
                  <a:srgbClr val="262626"/>
                </a:solidFill>
                <a:latin typeface="Montserrat"/>
              </a:rPr>
              <a:t>программной системы.</a:t>
            </a:r>
            <a:endParaRPr lang="en-US" sz="1600" spc="-1" dirty="0" smtClean="0">
              <a:solidFill>
                <a:srgbClr val="262626"/>
              </a:solidFill>
              <a:latin typeface="Montserrat"/>
            </a:endParaRPr>
          </a:p>
          <a:p>
            <a:pPr marL="342900" indent="-342900" algn="just">
              <a:lnSpc>
                <a:spcPct val="150000"/>
              </a:lnSpc>
              <a:buClr>
                <a:srgbClr val="004892"/>
              </a:buClr>
              <a:buFont typeface="+mj-lt"/>
              <a:buAutoNum type="arabicPeriod" startAt="2"/>
            </a:pPr>
            <a:r>
              <a:rPr lang="ru-RU" sz="1600" spc="-1" dirty="0">
                <a:solidFill>
                  <a:srgbClr val="262626"/>
                </a:solidFill>
                <a:latin typeface="Montserrat"/>
              </a:rPr>
              <a:t>Повышение прозрачности при работе программной системы </a:t>
            </a:r>
            <a:r>
              <a:rPr lang="ru-RU" sz="1600" spc="-1" dirty="0" smtClean="0">
                <a:solidFill>
                  <a:srgbClr val="262626"/>
                </a:solidFill>
                <a:latin typeface="Montserrat"/>
              </a:rPr>
              <a:t>: </a:t>
            </a:r>
            <a:r>
              <a:rPr lang="ru-RU" sz="1600" spc="-1" dirty="0">
                <a:solidFill>
                  <a:srgbClr val="262626"/>
                </a:solidFill>
                <a:latin typeface="Montserrat"/>
              </a:rPr>
              <a:t>анализируется взаимосвязь между выполняемыми операциями и состоянием компонентов системы.</a:t>
            </a:r>
          </a:p>
          <a:p>
            <a:pPr marL="342900" indent="-342900" algn="just">
              <a:lnSpc>
                <a:spcPct val="150000"/>
              </a:lnSpc>
              <a:buClr>
                <a:srgbClr val="004892"/>
              </a:buClr>
              <a:buFont typeface="+mj-lt"/>
              <a:buAutoNum type="arabicPeriod" startAt="2"/>
            </a:pPr>
            <a:r>
              <a:rPr lang="ru-RU" sz="1600" spc="-1" dirty="0">
                <a:solidFill>
                  <a:srgbClr val="262626"/>
                </a:solidFill>
                <a:latin typeface="Montserrat"/>
              </a:rPr>
              <a:t>Контроль работоспособности. Цена простоя может быть очень высока, следует повышать оперативность устранения возникающих проблем.</a:t>
            </a:r>
          </a:p>
          <a:p>
            <a:pPr marL="342900" indent="-342900" algn="just">
              <a:lnSpc>
                <a:spcPct val="150000"/>
              </a:lnSpc>
              <a:buClr>
                <a:srgbClr val="004892"/>
              </a:buClr>
              <a:buFont typeface="+mj-lt"/>
              <a:buAutoNum type="arabicPeriod" startAt="2"/>
            </a:pPr>
            <a:r>
              <a:rPr lang="ru-RU" sz="1600" spc="-1" dirty="0">
                <a:solidFill>
                  <a:srgbClr val="262626"/>
                </a:solidFill>
                <a:latin typeface="Montserrat"/>
              </a:rPr>
              <a:t>Устранение дефектов программного кода. Отслеживаются как ранее не выявленные, но существующие проблемы, так и регрессионные дефекты.</a:t>
            </a:r>
          </a:p>
          <a:p>
            <a:pPr marL="342900" indent="-342900" algn="just">
              <a:lnSpc>
                <a:spcPct val="150000"/>
              </a:lnSpc>
              <a:buClr>
                <a:srgbClr val="004892"/>
              </a:buClr>
              <a:buFont typeface="+mj-lt"/>
              <a:buAutoNum type="arabicPeriod" startAt="2"/>
            </a:pPr>
            <a:r>
              <a:rPr lang="ru-RU" sz="1600" spc="-1" dirty="0">
                <a:solidFill>
                  <a:srgbClr val="262626"/>
                </a:solidFill>
                <a:latin typeface="Montserrat"/>
              </a:rPr>
              <a:t>Решение задач бизнес-аналитики.</a:t>
            </a:r>
          </a:p>
          <a:p>
            <a:pPr marL="342900" indent="-342900" algn="just">
              <a:lnSpc>
                <a:spcPct val="150000"/>
              </a:lnSpc>
              <a:buClr>
                <a:srgbClr val="004892"/>
              </a:buClr>
              <a:buFont typeface="+mj-lt"/>
              <a:buAutoNum type="arabicPeriod" startAt="2"/>
            </a:pPr>
            <a:r>
              <a:rPr lang="ru-RU" sz="1600" spc="-1" dirty="0">
                <a:solidFill>
                  <a:srgbClr val="262626"/>
                </a:solidFill>
                <a:latin typeface="Montserrat"/>
              </a:rPr>
              <a:t>Выявление проблем безопасности</a:t>
            </a:r>
          </a:p>
          <a:p>
            <a:pPr marL="342900" indent="-342900" algn="just">
              <a:lnSpc>
                <a:spcPct val="150000"/>
              </a:lnSpc>
              <a:buFont typeface="+mj-lt"/>
              <a:buAutoNum type="arabicPeriod"/>
            </a:pPr>
            <a:endParaRPr lang="ru-RU" sz="1600" spc="-1" dirty="0">
              <a:solidFill>
                <a:srgbClr val="262626"/>
              </a:solidFill>
              <a:latin typeface="Montserrat"/>
            </a:endParaRPr>
          </a:p>
          <a:p>
            <a:pPr algn="just">
              <a:lnSpc>
                <a:spcPct val="150000"/>
              </a:lnSpc>
            </a:pPr>
            <a:endParaRPr lang="ru-RU" sz="1600" spc="-1" dirty="0">
              <a:solidFill>
                <a:srgbClr val="262626"/>
              </a:solidFill>
              <a:latin typeface="Montserrat"/>
            </a:endParaRPr>
          </a:p>
          <a:p>
            <a:pPr algn="just">
              <a:lnSpc>
                <a:spcPct val="150000"/>
              </a:lnSpc>
            </a:pPr>
            <a:endParaRPr lang="ru-RU" sz="1600" spc="-1" dirty="0">
              <a:solidFill>
                <a:srgbClr val="262626"/>
              </a:solidFill>
              <a:latin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Сценарии использования систем мониторинга</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marL="342900" indent="-342900" algn="just">
              <a:lnSpc>
                <a:spcPct val="150000"/>
              </a:lnSpc>
              <a:buClr>
                <a:srgbClr val="004892"/>
              </a:buClr>
              <a:buFont typeface="+mj-lt"/>
              <a:buAutoNum type="arabicPeriod"/>
            </a:pPr>
            <a:r>
              <a:rPr lang="ru-RU" sz="1600" spc="-1" dirty="0">
                <a:solidFill>
                  <a:srgbClr val="262626"/>
                </a:solidFill>
                <a:latin typeface="Montserrat"/>
              </a:rPr>
              <a:t>Мониторинг анализирует ключевые параметры, важные для масштабирования. В этом случае от быстроты получения информации от систем мониторинга зависит качество обслуживания клиентов: будет ли приемлемым время ответа для клиента, не будет ли отказов при взаимодействии между частями </a:t>
            </a:r>
            <a:r>
              <a:rPr lang="ru-RU" sz="1600" spc="-1" dirty="0" smtClean="0">
                <a:solidFill>
                  <a:srgbClr val="262626"/>
                </a:solidFill>
                <a:latin typeface="Montserrat"/>
              </a:rPr>
              <a:t>программной системы и </a:t>
            </a:r>
            <a:r>
              <a:rPr lang="ru-RU" sz="1600" spc="-1" dirty="0">
                <a:solidFill>
                  <a:srgbClr val="262626"/>
                </a:solidFill>
                <a:latin typeface="Montserrat"/>
              </a:rPr>
              <a:t>т.д. При проектировании </a:t>
            </a:r>
            <a:r>
              <a:rPr lang="ru-RU" sz="1600" spc="-1" dirty="0">
                <a:solidFill>
                  <a:srgbClr val="262626"/>
                </a:solidFill>
                <a:latin typeface="Montserrat"/>
              </a:rPr>
              <a:t>программной системы </a:t>
            </a:r>
            <a:r>
              <a:rPr lang="ru-RU" sz="1600" spc="-1" dirty="0" smtClean="0">
                <a:solidFill>
                  <a:srgbClr val="262626"/>
                </a:solidFill>
                <a:latin typeface="Montserrat"/>
              </a:rPr>
              <a:t> следует </a:t>
            </a:r>
            <a:r>
              <a:rPr lang="ru-RU" sz="1600" spc="-1" dirty="0">
                <a:solidFill>
                  <a:srgbClr val="262626"/>
                </a:solidFill>
                <a:latin typeface="Montserrat"/>
              </a:rPr>
              <a:t>определять за какими параметрами будет установлено наблюдение. Сделать это следует именно на этапе проектирования, поскольку внедрение контроля на </a:t>
            </a:r>
            <a:r>
              <a:rPr lang="ru-RU" sz="1600" spc="-1" dirty="0" smtClean="0">
                <a:solidFill>
                  <a:srgbClr val="262626"/>
                </a:solidFill>
                <a:latin typeface="Montserrat"/>
              </a:rPr>
              <a:t>существующей </a:t>
            </a:r>
            <a:r>
              <a:rPr lang="ru-RU" sz="1600" spc="-1" dirty="0" smtClean="0">
                <a:solidFill>
                  <a:srgbClr val="262626"/>
                </a:solidFill>
                <a:latin typeface="Montserrat"/>
              </a:rPr>
              <a:t>программной системы </a:t>
            </a:r>
            <a:r>
              <a:rPr lang="ru-RU" sz="1600" spc="-1" dirty="0">
                <a:solidFill>
                  <a:srgbClr val="262626"/>
                </a:solidFill>
                <a:latin typeface="Montserrat"/>
              </a:rPr>
              <a:t>может </a:t>
            </a:r>
            <a:r>
              <a:rPr lang="ru-RU" sz="1600" spc="-1" dirty="0">
                <a:solidFill>
                  <a:srgbClr val="262626"/>
                </a:solidFill>
                <a:latin typeface="Montserrat"/>
              </a:rPr>
              <a:t>быть затруднительным или невозможным.</a:t>
            </a:r>
          </a:p>
          <a:p>
            <a:pPr algn="just">
              <a:lnSpc>
                <a:spcPct val="150000"/>
              </a:lnSpc>
            </a:pPr>
            <a:endParaRPr lang="ru-RU" sz="1600" spc="-1" dirty="0">
              <a:solidFill>
                <a:srgbClr val="262626"/>
              </a:solidFill>
              <a:latin typeface="Montserrat"/>
            </a:endParaRPr>
          </a:p>
          <a:p>
            <a:pPr algn="just">
              <a:lnSpc>
                <a:spcPct val="100000"/>
              </a:lnSpc>
            </a:pPr>
            <a:endParaRPr lang="en-US" sz="1600" b="0" strike="noStrike" spc="-1" dirty="0">
              <a:latin typeface="Arial"/>
            </a:endParaRPr>
          </a:p>
        </p:txBody>
      </p:sp>
    </p:spTree>
    <p:extLst>
      <p:ext uri="{BB962C8B-B14F-4D97-AF65-F5344CB8AC3E}">
        <p14:creationId xmlns:p14="http://schemas.microsoft.com/office/powerpoint/2010/main" val="2066406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Сценарии использования систем мониторинга</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marL="342900" indent="-342900" algn="just">
              <a:lnSpc>
                <a:spcPct val="150000"/>
              </a:lnSpc>
              <a:buClr>
                <a:srgbClr val="004892"/>
              </a:buClr>
              <a:buFont typeface="+mj-lt"/>
              <a:buAutoNum type="arabicPeriod" startAt="2"/>
            </a:pPr>
            <a:r>
              <a:rPr lang="ru-RU" sz="1600" spc="-1" dirty="0">
                <a:solidFill>
                  <a:srgbClr val="262626"/>
                </a:solidFill>
                <a:latin typeface="Montserrat"/>
              </a:rPr>
              <a:t>Мониторинг анализирует работоспособность всех компонентов системы. В таком случае повышается приоритет сообщений о крайне высоких или низких значениях показателей: загрузка CPU, использование памяти, время выполнение запросов к БД, и т.д. Заинтересованный круг пользователей - персонал, обслуживающий </a:t>
            </a:r>
            <a:r>
              <a:rPr lang="ru-RU" sz="1600" spc="-1" dirty="0">
                <a:solidFill>
                  <a:srgbClr val="262626"/>
                </a:solidFill>
                <a:latin typeface="Montserrat"/>
              </a:rPr>
              <a:t>программной системы. </a:t>
            </a:r>
            <a:r>
              <a:rPr lang="ru-RU" sz="1600" spc="-1" dirty="0">
                <a:solidFill>
                  <a:srgbClr val="262626"/>
                </a:solidFill>
                <a:latin typeface="Montserrat"/>
              </a:rPr>
              <a:t>Уведомления от мониторинга не должны поступать постоянно, т.е. частота оповещений должна совпадать с частотой перехода в критические значения показателей.</a:t>
            </a:r>
          </a:p>
          <a:p>
            <a:pPr algn="just">
              <a:lnSpc>
                <a:spcPct val="150000"/>
              </a:lnSpc>
            </a:pPr>
            <a:endParaRPr lang="ru-RU" sz="1600" spc="-1" dirty="0">
              <a:solidFill>
                <a:srgbClr val="262626"/>
              </a:solidFill>
              <a:latin typeface="Montserrat"/>
            </a:endParaRPr>
          </a:p>
          <a:p>
            <a:pPr algn="just">
              <a:lnSpc>
                <a:spcPct val="100000"/>
              </a:lnSpc>
            </a:pPr>
            <a:endParaRPr lang="en-US" sz="1600" b="0" strike="noStrike" spc="-1" dirty="0">
              <a:latin typeface="Arial"/>
            </a:endParaRPr>
          </a:p>
        </p:txBody>
      </p:sp>
    </p:spTree>
    <p:extLst>
      <p:ext uri="{BB962C8B-B14F-4D97-AF65-F5344CB8AC3E}">
        <p14:creationId xmlns:p14="http://schemas.microsoft.com/office/powerpoint/2010/main" val="2278387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Сценарии использования систем мониторинга</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marL="342900" indent="-342900" algn="just">
              <a:lnSpc>
                <a:spcPct val="150000"/>
              </a:lnSpc>
              <a:buClr>
                <a:srgbClr val="004892"/>
              </a:buClr>
              <a:buFont typeface="+mj-lt"/>
              <a:buAutoNum type="arabicPeriod" startAt="3"/>
            </a:pPr>
            <a:r>
              <a:rPr lang="ru-RU" sz="1600" spc="-1" dirty="0">
                <a:solidFill>
                  <a:srgbClr val="262626"/>
                </a:solidFill>
                <a:latin typeface="Montserrat"/>
              </a:rPr>
              <a:t>Мониторинг анализирует динамику показателей. Круг заинтересованных лиц - аналитики </a:t>
            </a:r>
            <a:r>
              <a:rPr lang="ru-RU" sz="1600" spc="-1" dirty="0">
                <a:solidFill>
                  <a:srgbClr val="262626"/>
                </a:solidFill>
                <a:latin typeface="Montserrat"/>
              </a:rPr>
              <a:t>программной системы. </a:t>
            </a:r>
            <a:r>
              <a:rPr lang="ru-RU" sz="1600" spc="-1" dirty="0">
                <a:solidFill>
                  <a:srgbClr val="262626"/>
                </a:solidFill>
                <a:latin typeface="Montserrat"/>
              </a:rPr>
              <a:t>Интерес представляет корреляционный анализ между несколькими показателями, чтобы устанавливать взаимосвязи между потребностями клиентов или клиентских систем и поведением </a:t>
            </a:r>
            <a:r>
              <a:rPr lang="ru-RU" sz="1600" spc="-1" dirty="0">
                <a:solidFill>
                  <a:srgbClr val="262626"/>
                </a:solidFill>
                <a:latin typeface="Montserrat"/>
              </a:rPr>
              <a:t>программной системы. </a:t>
            </a:r>
            <a:r>
              <a:rPr lang="ru-RU" sz="1600" spc="-1" dirty="0">
                <a:solidFill>
                  <a:srgbClr val="262626"/>
                </a:solidFill>
                <a:latin typeface="Montserrat"/>
              </a:rPr>
              <a:t>Анализ может проводиться как в разрезе временных шкал (частота запросов в течение суток, множество объектов, к которым клиенты получают доступ в то или иное время, и т.д.) так и в относительные моменты времени, когда устанавливается взаимосвязь между показателями. Динамика требует некоторого времени для накопления сведений, поэтому анализ, как правило, проводится в без привязки к выполняемым </a:t>
            </a:r>
            <a:r>
              <a:rPr lang="ru-RU" sz="1600" spc="-1" dirty="0">
                <a:solidFill>
                  <a:srgbClr val="262626"/>
                </a:solidFill>
                <a:latin typeface="Montserrat"/>
              </a:rPr>
              <a:t>программной </a:t>
            </a:r>
            <a:r>
              <a:rPr lang="ru-RU" sz="1600" spc="-1" dirty="0" smtClean="0">
                <a:solidFill>
                  <a:srgbClr val="262626"/>
                </a:solidFill>
                <a:latin typeface="Montserrat"/>
              </a:rPr>
              <a:t>системой </a:t>
            </a:r>
            <a:r>
              <a:rPr lang="ru-RU" sz="1600" spc="-1" dirty="0">
                <a:solidFill>
                  <a:srgbClr val="262626"/>
                </a:solidFill>
                <a:latin typeface="Montserrat"/>
              </a:rPr>
              <a:t>операциям</a:t>
            </a:r>
            <a:r>
              <a:rPr lang="ru-RU" sz="1600" spc="-1" dirty="0">
                <a:solidFill>
                  <a:srgbClr val="262626"/>
                </a:solidFill>
                <a:latin typeface="Montserrat"/>
              </a:rPr>
              <a:t>.</a:t>
            </a:r>
          </a:p>
          <a:p>
            <a:pPr algn="just">
              <a:lnSpc>
                <a:spcPct val="150000"/>
              </a:lnSpc>
            </a:pPr>
            <a:endParaRPr lang="ru-RU" sz="1600" spc="-1" dirty="0">
              <a:solidFill>
                <a:srgbClr val="262626"/>
              </a:solidFill>
              <a:latin typeface="Montserrat"/>
            </a:endParaRPr>
          </a:p>
          <a:p>
            <a:pPr algn="just">
              <a:lnSpc>
                <a:spcPct val="100000"/>
              </a:lnSpc>
            </a:pPr>
            <a:endParaRPr lang="en-US" sz="1600" b="0" strike="noStrike" spc="-1" dirty="0">
              <a:latin typeface="Arial"/>
            </a:endParaRPr>
          </a:p>
        </p:txBody>
      </p:sp>
    </p:spTree>
    <p:extLst>
      <p:ext uri="{BB962C8B-B14F-4D97-AF65-F5344CB8AC3E}">
        <p14:creationId xmlns:p14="http://schemas.microsoft.com/office/powerpoint/2010/main" val="1574110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Сценарии использования систем мониторинга</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marL="342900" indent="-342900" algn="just">
              <a:lnSpc>
                <a:spcPct val="150000"/>
              </a:lnSpc>
              <a:buClr>
                <a:srgbClr val="004892"/>
              </a:buClr>
              <a:buFont typeface="+mj-lt"/>
              <a:buAutoNum type="arabicPeriod" startAt="4"/>
            </a:pPr>
            <a:r>
              <a:rPr lang="ru-RU" sz="1600" spc="-1" dirty="0">
                <a:solidFill>
                  <a:srgbClr val="262626"/>
                </a:solidFill>
                <a:latin typeface="Montserrat"/>
              </a:rPr>
              <a:t>Мониторинг динамики может служить еще и для анализа дефектов системы. От интегральных показателей в таком случае нужно перейти к более детальному анализу. Наличие такой возможности будет зависеть от внедряемой системы мониторинга.</a:t>
            </a:r>
          </a:p>
          <a:p>
            <a:pPr marL="342900" indent="-342900" algn="just">
              <a:lnSpc>
                <a:spcPct val="150000"/>
              </a:lnSpc>
              <a:buClr>
                <a:srgbClr val="004892"/>
              </a:buClr>
              <a:buFont typeface="+mj-lt"/>
              <a:buAutoNum type="arabicPeriod" startAt="4"/>
            </a:pPr>
            <a:r>
              <a:rPr lang="ru-RU" sz="1600" spc="-1" dirty="0">
                <a:solidFill>
                  <a:srgbClr val="262626"/>
                </a:solidFill>
                <a:latin typeface="Montserrat"/>
              </a:rPr>
              <a:t>Постоянный мониторинг всех показателей. Такая накопленная информация может содержать полезные сведения, выявляемые намного позже, чем любой из проводимых видов анализа. Оперативность получения информации из таких данных может быть не важна. Примерами таких сведений могут быть изменения в значениях показателей, фиксируемые в крупные вехи проекта: выпуск мажорной версии, крупные изменения в архитектуре и пр. Данные могут анализироваться совместно с журналами работы систем, что тоже может дать положительный эффект для аналитики. Область исследований методами </a:t>
            </a:r>
            <a:r>
              <a:rPr lang="ru-RU" sz="1600" spc="-1" dirty="0" err="1">
                <a:solidFill>
                  <a:srgbClr val="262626"/>
                </a:solidFill>
                <a:latin typeface="Montserrat"/>
              </a:rPr>
              <a:t>Data</a:t>
            </a:r>
            <a:r>
              <a:rPr lang="ru-RU" sz="1600" spc="-1" dirty="0">
                <a:solidFill>
                  <a:srgbClr val="262626"/>
                </a:solidFill>
                <a:latin typeface="Montserrat"/>
              </a:rPr>
              <a:t> </a:t>
            </a:r>
            <a:r>
              <a:rPr lang="ru-RU" sz="1600" spc="-1" dirty="0" err="1">
                <a:solidFill>
                  <a:srgbClr val="262626"/>
                </a:solidFill>
                <a:latin typeface="Montserrat"/>
              </a:rPr>
              <a:t>Mining</a:t>
            </a:r>
            <a:r>
              <a:rPr lang="ru-RU" sz="1600" spc="-1" dirty="0">
                <a:solidFill>
                  <a:srgbClr val="262626"/>
                </a:solidFill>
                <a:latin typeface="Montserrat"/>
              </a:rPr>
              <a:t> часто затрагивает тематику анализа логов и извлечения полезной информации из них. </a:t>
            </a:r>
          </a:p>
          <a:p>
            <a:pPr algn="just">
              <a:lnSpc>
                <a:spcPct val="150000"/>
              </a:lnSpc>
            </a:pPr>
            <a:endParaRPr lang="ru-RU" sz="1600" spc="-1" dirty="0">
              <a:solidFill>
                <a:srgbClr val="262626"/>
              </a:solidFill>
              <a:latin typeface="Montserrat"/>
            </a:endParaRPr>
          </a:p>
          <a:p>
            <a:pPr algn="just">
              <a:lnSpc>
                <a:spcPct val="100000"/>
              </a:lnSpc>
            </a:pPr>
            <a:endParaRPr lang="en-US" sz="1600" b="0" strike="noStrike" spc="-1" dirty="0">
              <a:latin typeface="Arial"/>
            </a:endParaRPr>
          </a:p>
        </p:txBody>
      </p:sp>
    </p:spTree>
    <p:extLst>
      <p:ext uri="{BB962C8B-B14F-4D97-AF65-F5344CB8AC3E}">
        <p14:creationId xmlns:p14="http://schemas.microsoft.com/office/powerpoint/2010/main" val="3602331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Уровни мониторинга</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marL="342900" indent="-342900" algn="just">
              <a:lnSpc>
                <a:spcPct val="150000"/>
              </a:lnSpc>
              <a:buClr>
                <a:srgbClr val="004892"/>
              </a:buClr>
              <a:buFont typeface="+mj-lt"/>
              <a:buAutoNum type="arabicPeriod"/>
            </a:pPr>
            <a:r>
              <a:rPr lang="ru-RU" sz="1600" spc="-1" dirty="0">
                <a:solidFill>
                  <a:srgbClr val="262626"/>
                </a:solidFill>
                <a:latin typeface="Montserrat"/>
              </a:rPr>
              <a:t>Мониторинг внутреннего состояния сервера и инфраструктуры. На данном уровне отслеживаются базовые параметры аппаратного обеспечения и системного ПО.</a:t>
            </a:r>
          </a:p>
          <a:p>
            <a:pPr marL="342900" indent="-342900" algn="just">
              <a:lnSpc>
                <a:spcPct val="150000"/>
              </a:lnSpc>
              <a:buClr>
                <a:srgbClr val="004892"/>
              </a:buClr>
              <a:buFont typeface="+mj-lt"/>
              <a:buAutoNum type="arabicPeriod"/>
            </a:pPr>
            <a:r>
              <a:rPr lang="ru-RU" sz="1600" spc="-1" dirty="0">
                <a:solidFill>
                  <a:srgbClr val="262626"/>
                </a:solidFill>
                <a:latin typeface="Montserrat"/>
              </a:rPr>
              <a:t>Мониторинг сервисной инфраструктуры. Параметры систем безопасности (LDAP, IDP), системы отчетов, СУБД.</a:t>
            </a:r>
          </a:p>
          <a:p>
            <a:pPr marL="342900" indent="-342900" algn="just">
              <a:lnSpc>
                <a:spcPct val="150000"/>
              </a:lnSpc>
              <a:buClr>
                <a:srgbClr val="004892"/>
              </a:buClr>
              <a:buFont typeface="+mj-lt"/>
              <a:buAutoNum type="arabicPeriod"/>
            </a:pPr>
            <a:r>
              <a:rPr lang="ru-RU" sz="1600" spc="-1" dirty="0">
                <a:solidFill>
                  <a:srgbClr val="262626"/>
                </a:solidFill>
                <a:latin typeface="Montserrat"/>
              </a:rPr>
              <a:t>Компоненты </a:t>
            </a:r>
            <a:r>
              <a:rPr lang="ru-RU" sz="1600" spc="-1" dirty="0">
                <a:solidFill>
                  <a:srgbClr val="262626"/>
                </a:solidFill>
                <a:latin typeface="Montserrat"/>
              </a:rPr>
              <a:t>программной системы. </a:t>
            </a:r>
            <a:r>
              <a:rPr lang="ru-RU" sz="1600" spc="-1" dirty="0">
                <a:solidFill>
                  <a:srgbClr val="262626"/>
                </a:solidFill>
                <a:latin typeface="Montserrat"/>
              </a:rPr>
              <a:t>В данную категорию входят как отдельные модули системы, так и части приложений непосредственно связанные с клиентским взаимодействием: </a:t>
            </a:r>
            <a:r>
              <a:rPr lang="ru-RU" sz="1600" spc="-1" dirty="0" err="1">
                <a:solidFill>
                  <a:srgbClr val="262626"/>
                </a:solidFill>
                <a:latin typeface="Montserrat"/>
              </a:rPr>
              <a:t>web</a:t>
            </a:r>
            <a:r>
              <a:rPr lang="ru-RU" sz="1600" spc="-1" dirty="0">
                <a:solidFill>
                  <a:srgbClr val="262626"/>
                </a:solidFill>
                <a:latin typeface="Montserrat"/>
              </a:rPr>
              <a:t>-страницы, </a:t>
            </a:r>
            <a:r>
              <a:rPr lang="ru-RU" sz="1600" spc="-1" dirty="0" err="1">
                <a:solidFill>
                  <a:srgbClr val="262626"/>
                </a:solidFill>
                <a:latin typeface="Montserrat"/>
              </a:rPr>
              <a:t>api</a:t>
            </a:r>
            <a:r>
              <a:rPr lang="ru-RU" sz="1600" spc="-1" dirty="0">
                <a:solidFill>
                  <a:srgbClr val="262626"/>
                </a:solidFill>
                <a:latin typeface="Montserrat"/>
              </a:rPr>
              <a:t>, ресурсы.</a:t>
            </a:r>
          </a:p>
        </p:txBody>
      </p:sp>
    </p:spTree>
    <p:extLst>
      <p:ext uri="{BB962C8B-B14F-4D97-AF65-F5344CB8AC3E}">
        <p14:creationId xmlns:p14="http://schemas.microsoft.com/office/powerpoint/2010/main" val="2026971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Точки контроля</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50000"/>
              </a:lnSpc>
              <a:buClr>
                <a:srgbClr val="004892"/>
              </a:buClr>
            </a:pPr>
            <a:r>
              <a:rPr lang="ru-RU" sz="1600" spc="-1" dirty="0">
                <a:solidFill>
                  <a:srgbClr val="262626"/>
                </a:solidFill>
                <a:latin typeface="Montserrat"/>
              </a:rPr>
              <a:t>Для того, чтобы снимать метрики с </a:t>
            </a:r>
            <a:r>
              <a:rPr lang="ru-RU" sz="1600" spc="-1" dirty="0">
                <a:solidFill>
                  <a:srgbClr val="262626"/>
                </a:solidFill>
                <a:latin typeface="Montserrat"/>
              </a:rPr>
              <a:t>программной системы требуется </a:t>
            </a:r>
            <a:r>
              <a:rPr lang="ru-RU" sz="1600" spc="-1" dirty="0">
                <a:solidFill>
                  <a:srgbClr val="262626"/>
                </a:solidFill>
                <a:latin typeface="Montserrat"/>
              </a:rPr>
              <a:t>для начала определиться с источниками данных для метрик. Ими выступают:</a:t>
            </a:r>
          </a:p>
          <a:p>
            <a:pPr marL="285750" indent="-285750" algn="just">
              <a:lnSpc>
                <a:spcPct val="150000"/>
              </a:lnSpc>
              <a:buClr>
                <a:srgbClr val="004892"/>
              </a:buClr>
              <a:buFont typeface="Wingdings" panose="05000000000000000000" pitchFamily="2" charset="2"/>
              <a:buChar char="§"/>
            </a:pPr>
            <a:r>
              <a:rPr lang="ru-RU" sz="1600" spc="-1" dirty="0">
                <a:solidFill>
                  <a:srgbClr val="262626"/>
                </a:solidFill>
                <a:latin typeface="Montserrat"/>
              </a:rPr>
              <a:t>Методы API ОС для получения данных о загрузке аппаратного обеспечения.</a:t>
            </a:r>
          </a:p>
          <a:p>
            <a:pPr marL="285750" indent="-285750" algn="just">
              <a:lnSpc>
                <a:spcPct val="150000"/>
              </a:lnSpc>
              <a:buClr>
                <a:srgbClr val="004892"/>
              </a:buClr>
              <a:buFont typeface="Wingdings" panose="05000000000000000000" pitchFamily="2" charset="2"/>
              <a:buChar char="§"/>
            </a:pPr>
            <a:r>
              <a:rPr lang="ru-RU" sz="1600" spc="-1" dirty="0">
                <a:solidFill>
                  <a:srgbClr val="262626"/>
                </a:solidFill>
                <a:latin typeface="Montserrat"/>
              </a:rPr>
              <a:t>Методы получения состояния компонент в распределенной системе, например различные решения вроде </a:t>
            </a:r>
            <a:r>
              <a:rPr lang="ru-RU" sz="1600" spc="-1" dirty="0" err="1">
                <a:solidFill>
                  <a:srgbClr val="262626"/>
                </a:solidFill>
                <a:latin typeface="Montserrat"/>
              </a:rPr>
              <a:t>Service</a:t>
            </a:r>
            <a:r>
              <a:rPr lang="ru-RU" sz="1600" spc="-1" dirty="0">
                <a:solidFill>
                  <a:srgbClr val="262626"/>
                </a:solidFill>
                <a:latin typeface="Montserrat"/>
              </a:rPr>
              <a:t> </a:t>
            </a:r>
            <a:r>
              <a:rPr lang="ru-RU" sz="1600" spc="-1" dirty="0" err="1">
                <a:solidFill>
                  <a:srgbClr val="262626"/>
                </a:solidFill>
                <a:latin typeface="Montserrat"/>
              </a:rPr>
              <a:t>Discovery</a:t>
            </a:r>
            <a:r>
              <a:rPr lang="ru-RU" sz="1600" spc="-1" dirty="0">
                <a:solidFill>
                  <a:srgbClr val="262626"/>
                </a:solidFill>
                <a:latin typeface="Montserrat"/>
              </a:rPr>
              <a:t>.</a:t>
            </a:r>
          </a:p>
          <a:p>
            <a:pPr marL="285750" indent="-285750" algn="just">
              <a:lnSpc>
                <a:spcPct val="150000"/>
              </a:lnSpc>
              <a:buClr>
                <a:srgbClr val="004892"/>
              </a:buClr>
              <a:buFont typeface="Wingdings" panose="05000000000000000000" pitchFamily="2" charset="2"/>
              <a:buChar char="§"/>
            </a:pPr>
            <a:r>
              <a:rPr lang="ru-RU" sz="1600" spc="-1" dirty="0">
                <a:solidFill>
                  <a:srgbClr val="262626"/>
                </a:solidFill>
                <a:latin typeface="Montserrat"/>
              </a:rPr>
              <a:t>Плагины и прослойки на существующие сервисы и СУБД, позволяющие агрегировать данные и представлять их службам мониторинга.</a:t>
            </a:r>
          </a:p>
          <a:p>
            <a:pPr marL="285750" indent="-285750" algn="just">
              <a:lnSpc>
                <a:spcPct val="150000"/>
              </a:lnSpc>
              <a:buClr>
                <a:srgbClr val="004892"/>
              </a:buClr>
              <a:buFont typeface="Wingdings" panose="05000000000000000000" pitchFamily="2" charset="2"/>
              <a:buChar char="§"/>
            </a:pPr>
            <a:r>
              <a:rPr lang="ru-RU" sz="1600" spc="-1" dirty="0">
                <a:solidFill>
                  <a:srgbClr val="262626"/>
                </a:solidFill>
                <a:latin typeface="Montserrat"/>
              </a:rPr>
              <a:t>Встраиваемые в приложения различные фильтры запросов (</a:t>
            </a:r>
            <a:r>
              <a:rPr lang="ru-RU" sz="1600" spc="-1" dirty="0" err="1">
                <a:solidFill>
                  <a:srgbClr val="262626"/>
                </a:solidFill>
                <a:latin typeface="Montserrat"/>
              </a:rPr>
              <a:t>Java</a:t>
            </a:r>
            <a:r>
              <a:rPr lang="ru-RU" sz="1600" spc="-1" dirty="0">
                <a:solidFill>
                  <a:srgbClr val="262626"/>
                </a:solidFill>
                <a:latin typeface="Montserrat"/>
              </a:rPr>
              <a:t> </a:t>
            </a:r>
            <a:r>
              <a:rPr lang="ru-RU" sz="1600" spc="-1" dirty="0" err="1">
                <a:solidFill>
                  <a:srgbClr val="262626"/>
                </a:solidFill>
                <a:latin typeface="Montserrat"/>
              </a:rPr>
              <a:t>Servlet</a:t>
            </a:r>
            <a:r>
              <a:rPr lang="ru-RU" sz="1600" spc="-1" dirty="0">
                <a:solidFill>
                  <a:srgbClr val="262626"/>
                </a:solidFill>
                <a:latin typeface="Montserrat"/>
              </a:rPr>
              <a:t> </a:t>
            </a:r>
            <a:r>
              <a:rPr lang="ru-RU" sz="1600" spc="-1" dirty="0" err="1">
                <a:solidFill>
                  <a:srgbClr val="262626"/>
                </a:solidFill>
                <a:latin typeface="Montserrat"/>
              </a:rPr>
              <a:t>Filters</a:t>
            </a:r>
            <a:r>
              <a:rPr lang="ru-RU" sz="1600" spc="-1" dirty="0">
                <a:solidFill>
                  <a:srgbClr val="262626"/>
                </a:solidFill>
                <a:latin typeface="Montserrat"/>
              </a:rPr>
              <a:t>). Позволяют включаться в обработку запросов от клиентов и возврат данных от серверов. Способов применения таким решения может быть много, т.к. может быть написан произвольный код для сбора нужных данных.</a:t>
            </a:r>
          </a:p>
          <a:p>
            <a:pPr marL="285750" indent="-285750" algn="just">
              <a:lnSpc>
                <a:spcPct val="150000"/>
              </a:lnSpc>
              <a:buClr>
                <a:srgbClr val="004892"/>
              </a:buClr>
              <a:buFont typeface="Wingdings" panose="05000000000000000000" pitchFamily="2" charset="2"/>
              <a:buChar char="§"/>
            </a:pPr>
            <a:r>
              <a:rPr lang="ru-RU" sz="1600" spc="-1" dirty="0">
                <a:solidFill>
                  <a:srgbClr val="262626"/>
                </a:solidFill>
                <a:latin typeface="Montserrat"/>
              </a:rPr>
              <a:t>Встраивание в страницы </a:t>
            </a:r>
            <a:r>
              <a:rPr lang="ru-RU" sz="1600" spc="-1" dirty="0" err="1">
                <a:solidFill>
                  <a:srgbClr val="262626"/>
                </a:solidFill>
                <a:latin typeface="Montserrat"/>
              </a:rPr>
              <a:t>web</a:t>
            </a:r>
            <a:r>
              <a:rPr lang="ru-RU" sz="1600" spc="-1" dirty="0">
                <a:solidFill>
                  <a:srgbClr val="262626"/>
                </a:solidFill>
                <a:latin typeface="Montserrat"/>
              </a:rPr>
              <a:t>-приложений для отслеживания действий пользователей</a:t>
            </a:r>
            <a:r>
              <a:rPr lang="en-US" sz="1600" spc="-1" dirty="0">
                <a:solidFill>
                  <a:srgbClr val="262626"/>
                </a:solidFill>
                <a:latin typeface="Montserrat"/>
              </a:rPr>
              <a:t>.</a:t>
            </a:r>
            <a:endParaRPr lang="ru-RU" sz="1600" spc="-1" dirty="0">
              <a:solidFill>
                <a:srgbClr val="262626"/>
              </a:solidFill>
              <a:latin typeface="Montserrat"/>
            </a:endParaRPr>
          </a:p>
        </p:txBody>
      </p:sp>
    </p:spTree>
    <p:extLst>
      <p:ext uri="{BB962C8B-B14F-4D97-AF65-F5344CB8AC3E}">
        <p14:creationId xmlns:p14="http://schemas.microsoft.com/office/powerpoint/2010/main" val="482638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Инфраструктурные средства</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50000"/>
              </a:lnSpc>
              <a:buClr>
                <a:srgbClr val="004892"/>
              </a:buClr>
            </a:pPr>
            <a:r>
              <a:rPr lang="ru-RU" sz="1600" spc="-1" dirty="0">
                <a:solidFill>
                  <a:srgbClr val="262626"/>
                </a:solidFill>
                <a:latin typeface="Montserrat"/>
              </a:rPr>
              <a:t>Сами системы мониторинга могут иметь сложную структуру. Состав определяют решаемые задачи: хранение большого объема данных различных показателей, высокий уровень автоматизации, динамическая визуализация накопленных данных, встроенные методы их обработки, система оповещений.</a:t>
            </a:r>
          </a:p>
          <a:p>
            <a:pPr algn="just">
              <a:lnSpc>
                <a:spcPct val="150000"/>
              </a:lnSpc>
              <a:buClr>
                <a:srgbClr val="004892"/>
              </a:buClr>
            </a:pPr>
            <a:r>
              <a:rPr lang="ru-RU" sz="1600" spc="-1" dirty="0">
                <a:solidFill>
                  <a:srgbClr val="262626"/>
                </a:solidFill>
                <a:latin typeface="Montserrat"/>
              </a:rPr>
              <a:t>Одной из распространенных БД для хранения данных, упорядоченных по времени является </a:t>
            </a:r>
            <a:r>
              <a:rPr lang="ru-RU" sz="1600" spc="-1" dirty="0" err="1">
                <a:solidFill>
                  <a:srgbClr val="262626"/>
                </a:solidFill>
                <a:latin typeface="Montserrat"/>
              </a:rPr>
              <a:t>InfluxDB</a:t>
            </a:r>
            <a:r>
              <a:rPr lang="ru-RU" sz="1600" spc="-1" dirty="0">
                <a:solidFill>
                  <a:srgbClr val="262626"/>
                </a:solidFill>
                <a:latin typeface="Montserrat"/>
              </a:rPr>
              <a:t>.</a:t>
            </a:r>
            <a:br>
              <a:rPr lang="ru-RU" sz="1600" spc="-1" dirty="0">
                <a:solidFill>
                  <a:srgbClr val="262626"/>
                </a:solidFill>
                <a:latin typeface="Montserrat"/>
              </a:rPr>
            </a:br>
            <a:r>
              <a:rPr lang="ru-RU" sz="1600" spc="-1" dirty="0">
                <a:solidFill>
                  <a:srgbClr val="262626"/>
                </a:solidFill>
                <a:latin typeface="Montserrat"/>
              </a:rPr>
              <a:t/>
            </a:r>
            <a:br>
              <a:rPr lang="ru-RU" sz="1600" spc="-1" dirty="0">
                <a:solidFill>
                  <a:srgbClr val="262626"/>
                </a:solidFill>
                <a:latin typeface="Montserrat"/>
              </a:rPr>
            </a:br>
            <a:r>
              <a:rPr lang="ru-RU" sz="1600" spc="-1" dirty="0">
                <a:solidFill>
                  <a:srgbClr val="262626"/>
                </a:solidFill>
                <a:latin typeface="Montserrat"/>
              </a:rPr>
              <a:t>Для упрощения развертывания системы публикуются в </a:t>
            </a:r>
            <a:r>
              <a:rPr lang="ru-RU" sz="1600" spc="-1" dirty="0" err="1">
                <a:solidFill>
                  <a:srgbClr val="262626"/>
                </a:solidFill>
                <a:latin typeface="Montserrat"/>
              </a:rPr>
              <a:t>docker</a:t>
            </a:r>
            <a:r>
              <a:rPr lang="ru-RU" sz="1600" spc="-1" dirty="0">
                <a:solidFill>
                  <a:srgbClr val="262626"/>
                </a:solidFill>
                <a:latin typeface="Montserrat"/>
              </a:rPr>
              <a:t> контейнерах. Это значительно упрощает развертывание в средах виртуализации, что еще раз подчеркивает характеристику </a:t>
            </a:r>
            <a:r>
              <a:rPr lang="ru-RU" sz="1600" spc="-1" dirty="0">
                <a:solidFill>
                  <a:srgbClr val="262626"/>
                </a:solidFill>
                <a:latin typeface="Montserrat"/>
              </a:rPr>
              <a:t>программной системы как </a:t>
            </a:r>
            <a:r>
              <a:rPr lang="ru-RU" sz="1600" spc="-1" dirty="0">
                <a:solidFill>
                  <a:srgbClr val="262626"/>
                </a:solidFill>
                <a:latin typeface="Montserrat"/>
              </a:rPr>
              <a:t>систему с высоким уровнем автоматизации.</a:t>
            </a:r>
          </a:p>
          <a:p>
            <a:pPr algn="just">
              <a:lnSpc>
                <a:spcPct val="150000"/>
              </a:lnSpc>
              <a:buClr>
                <a:srgbClr val="004892"/>
              </a:buClr>
            </a:pPr>
            <a:r>
              <a:rPr lang="ru-RU" sz="1600" spc="-1" dirty="0">
                <a:solidFill>
                  <a:srgbClr val="262626"/>
                </a:solidFill>
                <a:latin typeface="Montserrat"/>
              </a:rPr>
              <a:t>С точки зрения представления данных применяются различные технологии </a:t>
            </a:r>
            <a:r>
              <a:rPr lang="ru-RU" sz="1600" spc="-1" dirty="0" err="1">
                <a:solidFill>
                  <a:srgbClr val="262626"/>
                </a:solidFill>
                <a:latin typeface="Montserrat"/>
              </a:rPr>
              <a:t>frontend</a:t>
            </a:r>
            <a:r>
              <a:rPr lang="ru-RU" sz="1600" spc="-1" dirty="0">
                <a:solidFill>
                  <a:srgbClr val="262626"/>
                </a:solidFill>
                <a:latin typeface="Montserrat"/>
              </a:rPr>
              <a:t> для гибкой настройки панелей управления мониторингом</a:t>
            </a:r>
          </a:p>
        </p:txBody>
      </p:sp>
    </p:spTree>
    <p:extLst>
      <p:ext uri="{BB962C8B-B14F-4D97-AF65-F5344CB8AC3E}">
        <p14:creationId xmlns:p14="http://schemas.microsoft.com/office/powerpoint/2010/main" val="3208536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Инфраструктурные средства</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50000"/>
              </a:lnSpc>
              <a:buClr>
                <a:srgbClr val="004892"/>
              </a:buClr>
            </a:pPr>
            <a:r>
              <a:rPr lang="ru-RU" sz="1600" spc="-1" dirty="0">
                <a:solidFill>
                  <a:srgbClr val="262626"/>
                </a:solidFill>
                <a:latin typeface="Montserrat"/>
              </a:rPr>
              <a:t>Альтернативой серверным установкам являются различные сервисы. К ним можно причислить </a:t>
            </a:r>
            <a:r>
              <a:rPr lang="ru-RU" sz="1600" spc="-1" dirty="0" err="1">
                <a:solidFill>
                  <a:srgbClr val="262626"/>
                </a:solidFill>
                <a:latin typeface="Montserrat"/>
              </a:rPr>
              <a:t>Яндекс.Метрика</a:t>
            </a:r>
            <a:r>
              <a:rPr lang="ru-RU" sz="1600" spc="-1" dirty="0">
                <a:solidFill>
                  <a:srgbClr val="262626"/>
                </a:solidFill>
                <a:latin typeface="Montserrat"/>
              </a:rPr>
              <a:t>, </a:t>
            </a:r>
            <a:r>
              <a:rPr lang="ru-RU" sz="1600" spc="-1" dirty="0" err="1">
                <a:solidFill>
                  <a:srgbClr val="262626"/>
                </a:solidFill>
                <a:latin typeface="Montserrat"/>
              </a:rPr>
              <a:t>Google</a:t>
            </a:r>
            <a:r>
              <a:rPr lang="ru-RU" sz="1600" spc="-1" dirty="0">
                <a:solidFill>
                  <a:srgbClr val="262626"/>
                </a:solidFill>
                <a:latin typeface="Montserrat"/>
              </a:rPr>
              <a:t> </a:t>
            </a:r>
            <a:r>
              <a:rPr lang="ru-RU" sz="1600" spc="-1" dirty="0" err="1">
                <a:solidFill>
                  <a:srgbClr val="262626"/>
                </a:solidFill>
                <a:latin typeface="Montserrat"/>
              </a:rPr>
              <a:t>Analytics</a:t>
            </a:r>
            <a:r>
              <a:rPr lang="ru-RU" sz="1600" spc="-1" dirty="0">
                <a:solidFill>
                  <a:srgbClr val="262626"/>
                </a:solidFill>
                <a:latin typeface="Montserrat"/>
              </a:rPr>
              <a:t>. Перечень функций таких сервисов отличается от описанных ранее систем мониторинга, однако они обладают и рядом преимуществ, особенно для бизнес-аналитики: детальное отслеживание действий пользователя и характеристики аудитории, легкость встраивания в приложения, развитые методы анализа и рекомендаций.</a:t>
            </a:r>
          </a:p>
        </p:txBody>
      </p:sp>
    </p:spTree>
    <p:extLst>
      <p:ext uri="{BB962C8B-B14F-4D97-AF65-F5344CB8AC3E}">
        <p14:creationId xmlns:p14="http://schemas.microsoft.com/office/powerpoint/2010/main" val="1140152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Существующие инструменты</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50000"/>
              </a:lnSpc>
              <a:buClr>
                <a:srgbClr val="004892"/>
              </a:buClr>
            </a:pPr>
            <a:r>
              <a:rPr lang="ru-RU" sz="1600" spc="-1" dirty="0">
                <a:solidFill>
                  <a:srgbClr val="262626"/>
                </a:solidFill>
                <a:latin typeface="Montserrat"/>
              </a:rPr>
              <a:t>http://munin-monitoring.org/</a:t>
            </a:r>
          </a:p>
          <a:p>
            <a:pPr algn="just">
              <a:lnSpc>
                <a:spcPct val="150000"/>
              </a:lnSpc>
              <a:buClr>
                <a:srgbClr val="004892"/>
              </a:buClr>
            </a:pPr>
            <a:r>
              <a:rPr lang="ru-RU" sz="1600" spc="-1" dirty="0">
                <a:solidFill>
                  <a:srgbClr val="262626"/>
                </a:solidFill>
                <a:latin typeface="Montserrat"/>
              </a:rPr>
              <a:t>Простая система мониторинга, включающая центральный сервер и демоны на целевых узлах. Из коробки доступно отображение большого количества показателей о состоянии ОС и аппаратного обеспечения. При помощи плагинов можно значительно расширить наблюдаемые параметры. При помощи настроек можно задать оповещения при достижении показателей критических значений.</a:t>
            </a:r>
          </a:p>
        </p:txBody>
      </p:sp>
      <p:pic>
        <p:nvPicPr>
          <p:cNvPr id="3" name="Рисунок 2">
            <a:extLst>
              <a:ext uri="{FF2B5EF4-FFF2-40B4-BE49-F238E27FC236}">
                <a16:creationId xmlns:a16="http://schemas.microsoft.com/office/drawing/2014/main" xmlns="" id="{D145F9EF-1599-45E0-B15C-653D1764A7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4122" y="3779837"/>
            <a:ext cx="4840941" cy="2946248"/>
          </a:xfrm>
          <a:prstGeom prst="rect">
            <a:avLst/>
          </a:prstGeom>
        </p:spPr>
      </p:pic>
    </p:spTree>
    <p:extLst>
      <p:ext uri="{BB962C8B-B14F-4D97-AF65-F5344CB8AC3E}">
        <p14:creationId xmlns:p14="http://schemas.microsoft.com/office/powerpoint/2010/main" val="1794532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Существующие инструменты</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50000"/>
              </a:lnSpc>
              <a:buClr>
                <a:srgbClr val="004892"/>
              </a:buClr>
            </a:pPr>
            <a:r>
              <a:rPr lang="ru-RU" sz="1600" spc="-1" dirty="0">
                <a:solidFill>
                  <a:srgbClr val="262626"/>
                </a:solidFill>
                <a:latin typeface="Montserrat"/>
              </a:rPr>
              <a:t>https://graphiteapp.org/</a:t>
            </a:r>
          </a:p>
          <a:p>
            <a:pPr algn="just">
              <a:lnSpc>
                <a:spcPct val="150000"/>
              </a:lnSpc>
              <a:buClr>
                <a:srgbClr val="004892"/>
              </a:buClr>
            </a:pPr>
            <a:r>
              <a:rPr lang="ru-RU" sz="1600" spc="-1" dirty="0" err="1">
                <a:solidFill>
                  <a:srgbClr val="262626"/>
                </a:solidFill>
                <a:latin typeface="Montserrat"/>
              </a:rPr>
              <a:t>Graphite</a:t>
            </a:r>
            <a:r>
              <a:rPr lang="ru-RU" sz="1600" spc="-1" dirty="0">
                <a:solidFill>
                  <a:srgbClr val="262626"/>
                </a:solidFill>
                <a:latin typeface="Montserrat"/>
              </a:rPr>
              <a:t> позиционируется как система сбора и отображения метрик в реальном времени. В составе имеет службу для сбора метрик </a:t>
            </a:r>
            <a:r>
              <a:rPr lang="ru-RU" sz="1600" spc="-1" dirty="0" err="1">
                <a:solidFill>
                  <a:srgbClr val="262626"/>
                </a:solidFill>
                <a:latin typeface="Montserrat"/>
              </a:rPr>
              <a:t>Carbon</a:t>
            </a:r>
            <a:r>
              <a:rPr lang="ru-RU" sz="1600" spc="-1" dirty="0">
                <a:solidFill>
                  <a:srgbClr val="262626"/>
                </a:solidFill>
                <a:latin typeface="Montserrat"/>
              </a:rPr>
              <a:t>, БД для показателей </a:t>
            </a:r>
            <a:r>
              <a:rPr lang="ru-RU" sz="1600" spc="-1" dirty="0" err="1">
                <a:solidFill>
                  <a:srgbClr val="262626"/>
                </a:solidFill>
                <a:latin typeface="Montserrat"/>
              </a:rPr>
              <a:t>Whisper</a:t>
            </a:r>
            <a:r>
              <a:rPr lang="ru-RU" sz="1600" spc="-1" dirty="0">
                <a:solidFill>
                  <a:srgbClr val="262626"/>
                </a:solidFill>
                <a:latin typeface="Montserrat"/>
              </a:rPr>
              <a:t>  и веб приложение для визуализации данных.</a:t>
            </a:r>
          </a:p>
        </p:txBody>
      </p:sp>
      <p:pic>
        <p:nvPicPr>
          <p:cNvPr id="6" name="Рисунок 5">
            <a:extLst>
              <a:ext uri="{FF2B5EF4-FFF2-40B4-BE49-F238E27FC236}">
                <a16:creationId xmlns:a16="http://schemas.microsoft.com/office/drawing/2014/main" xmlns="" id="{8E203047-873F-4478-B2E0-B9497A231B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8651" y="2811123"/>
            <a:ext cx="6174888" cy="3984597"/>
          </a:xfrm>
          <a:prstGeom prst="rect">
            <a:avLst/>
          </a:prstGeom>
        </p:spPr>
      </p:pic>
    </p:spTree>
    <p:extLst>
      <p:ext uri="{BB962C8B-B14F-4D97-AF65-F5344CB8AC3E}">
        <p14:creationId xmlns:p14="http://schemas.microsoft.com/office/powerpoint/2010/main" val="3547083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Существующие инструменты</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689875"/>
            <a:ext cx="9667440" cy="31820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50000"/>
              </a:lnSpc>
              <a:buClr>
                <a:srgbClr val="004892"/>
              </a:buClr>
            </a:pPr>
            <a:r>
              <a:rPr lang="ru-RU" sz="1600" spc="-1" dirty="0">
                <a:solidFill>
                  <a:srgbClr val="262626"/>
                </a:solidFill>
                <a:latin typeface="Montserrat"/>
              </a:rPr>
              <a:t>https://grafana.com/</a:t>
            </a:r>
          </a:p>
          <a:p>
            <a:pPr algn="just">
              <a:lnSpc>
                <a:spcPct val="150000"/>
              </a:lnSpc>
              <a:buClr>
                <a:srgbClr val="004892"/>
              </a:buClr>
            </a:pPr>
            <a:r>
              <a:rPr lang="ru-RU" sz="1600" spc="-1" dirty="0">
                <a:solidFill>
                  <a:srgbClr val="262626"/>
                </a:solidFill>
                <a:latin typeface="Montserrat"/>
              </a:rPr>
              <a:t>Инструмент для визуализации и аналитики. Отличается гибкими возможностями построения панелей управления. Часто работает в сочетании с другими системами мониторинга, такими как </a:t>
            </a:r>
            <a:r>
              <a:rPr lang="ru-RU" sz="1600" spc="-1" dirty="0" err="1">
                <a:solidFill>
                  <a:srgbClr val="262626"/>
                </a:solidFill>
                <a:latin typeface="Montserrat"/>
              </a:rPr>
              <a:t>graphite</a:t>
            </a:r>
            <a:r>
              <a:rPr lang="ru-RU" sz="1600" spc="-1" dirty="0">
                <a:solidFill>
                  <a:srgbClr val="262626"/>
                </a:solidFill>
                <a:latin typeface="Montserrat"/>
              </a:rPr>
              <a:t>.</a:t>
            </a:r>
          </a:p>
          <a:p>
            <a:pPr algn="just">
              <a:lnSpc>
                <a:spcPct val="150000"/>
              </a:lnSpc>
              <a:buClr>
                <a:srgbClr val="004892"/>
              </a:buClr>
            </a:pPr>
            <a:endParaRPr lang="ru-RU" sz="1600" spc="-1" dirty="0">
              <a:solidFill>
                <a:srgbClr val="262626"/>
              </a:solidFill>
              <a:latin typeface="Montserrat"/>
            </a:endParaRPr>
          </a:p>
          <a:p>
            <a:pPr algn="just">
              <a:lnSpc>
                <a:spcPct val="150000"/>
              </a:lnSpc>
              <a:buClr>
                <a:srgbClr val="004892"/>
              </a:buClr>
            </a:pPr>
            <a:r>
              <a:rPr lang="ru-RU" sz="1600" spc="-1" dirty="0">
                <a:solidFill>
                  <a:srgbClr val="262626"/>
                </a:solidFill>
                <a:latin typeface="Montserrat"/>
              </a:rPr>
              <a:t>Другими примерами являются https://www.zabbix.com/, https://github.com/netdata/netdata, https://icinga.com/, https://prometheus.io/ </a:t>
            </a:r>
          </a:p>
        </p:txBody>
      </p:sp>
    </p:spTree>
    <p:extLst>
      <p:ext uri="{BB962C8B-B14F-4D97-AF65-F5344CB8AC3E}">
        <p14:creationId xmlns:p14="http://schemas.microsoft.com/office/powerpoint/2010/main" val="340889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92484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Распределенная обработка и хранение данных</a:t>
            </a: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413165"/>
            <a:ext cx="9667440" cy="4082596"/>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50000"/>
              </a:lnSpc>
            </a:pPr>
            <a:r>
              <a:rPr lang="ru-RU" sz="2000" spc="-1" dirty="0">
                <a:solidFill>
                  <a:srgbClr val="004892"/>
                </a:solidFill>
                <a:latin typeface="Montserrat Bold"/>
              </a:rPr>
              <a:t>Список использованных источников и литература </a:t>
            </a:r>
          </a:p>
          <a:p>
            <a:pPr marL="343260" indent="-342900" algn="just">
              <a:lnSpc>
                <a:spcPct val="150000"/>
              </a:lnSpc>
              <a:buClr>
                <a:srgbClr val="004892"/>
              </a:buClr>
              <a:buSzPts val="1800"/>
              <a:buFont typeface="+mj-lt"/>
              <a:buAutoNum type="arabicPeriod"/>
            </a:pPr>
            <a:r>
              <a:rPr lang="ru-RU" sz="1600" spc="-1" dirty="0">
                <a:solidFill>
                  <a:srgbClr val="262626"/>
                </a:solidFill>
                <a:latin typeface="Montserrat"/>
              </a:rPr>
              <a:t>https://habr.com/ru/company/oleg-bunin/blog/321382/</a:t>
            </a:r>
          </a:p>
          <a:p>
            <a:pPr marL="343260" indent="-342900" algn="just">
              <a:lnSpc>
                <a:spcPct val="150000"/>
              </a:lnSpc>
              <a:buClr>
                <a:srgbClr val="004892"/>
              </a:buClr>
              <a:buSzPts val="1800"/>
              <a:buFont typeface="+mj-lt"/>
              <a:buAutoNum type="arabicPeriod"/>
            </a:pPr>
            <a:r>
              <a:rPr lang="ru-RU" sz="1600" spc="-1" dirty="0">
                <a:solidFill>
                  <a:srgbClr val="262626"/>
                </a:solidFill>
                <a:latin typeface="Montserrat"/>
              </a:rPr>
              <a:t>https://ruhighload.com/%D0%9F%D1%80%D0%B0%D0%B2%D0%B8%D0%BB%D1%8C%D0%BD%D1%8B%D0%B9+%D0%BC%D0%BE%D0%BD%D0%B8%D1%82%D0%BE%D1%80%D0%B8%D0%BD%D0%B3+</a:t>
            </a:r>
          </a:p>
          <a:p>
            <a:pPr marL="343260" indent="-342900" algn="just">
              <a:lnSpc>
                <a:spcPct val="150000"/>
              </a:lnSpc>
              <a:buClr>
                <a:srgbClr val="004892"/>
              </a:buClr>
              <a:buSzPts val="1800"/>
              <a:buFont typeface="+mj-lt"/>
              <a:buAutoNum type="arabicPeriod"/>
            </a:pPr>
            <a:r>
              <a:rPr lang="ru-RU" sz="1600" spc="-1" dirty="0" err="1">
                <a:solidFill>
                  <a:srgbClr val="262626"/>
                </a:solidFill>
                <a:latin typeface="Montserrat"/>
              </a:rPr>
              <a:t>Shivakumar</a:t>
            </a:r>
            <a:r>
              <a:rPr lang="ru-RU" sz="1600" spc="-1" dirty="0">
                <a:solidFill>
                  <a:srgbClr val="262626"/>
                </a:solidFill>
                <a:latin typeface="Montserrat"/>
              </a:rPr>
              <a:t> S. K. </a:t>
            </a:r>
            <a:r>
              <a:rPr lang="ru-RU" sz="1600" spc="-1" dirty="0" err="1">
                <a:solidFill>
                  <a:srgbClr val="262626"/>
                </a:solidFill>
                <a:latin typeface="Montserrat"/>
              </a:rPr>
              <a:t>Architecting</a:t>
            </a:r>
            <a:r>
              <a:rPr lang="ru-RU" sz="1600" spc="-1" dirty="0">
                <a:solidFill>
                  <a:srgbClr val="262626"/>
                </a:solidFill>
                <a:latin typeface="Montserrat"/>
              </a:rPr>
              <a:t> </a:t>
            </a:r>
            <a:r>
              <a:rPr lang="ru-RU" sz="1600" spc="-1" dirty="0" err="1">
                <a:solidFill>
                  <a:srgbClr val="262626"/>
                </a:solidFill>
                <a:latin typeface="Montserrat"/>
              </a:rPr>
              <a:t>high</a:t>
            </a:r>
            <a:r>
              <a:rPr lang="ru-RU" sz="1600" spc="-1" dirty="0">
                <a:solidFill>
                  <a:srgbClr val="262626"/>
                </a:solidFill>
                <a:latin typeface="Montserrat"/>
              </a:rPr>
              <a:t> </a:t>
            </a:r>
            <a:r>
              <a:rPr lang="ru-RU" sz="1600" spc="-1" dirty="0" err="1">
                <a:solidFill>
                  <a:srgbClr val="262626"/>
                </a:solidFill>
                <a:latin typeface="Montserrat"/>
              </a:rPr>
              <a:t>performing</a:t>
            </a:r>
            <a:r>
              <a:rPr lang="ru-RU" sz="1600" spc="-1" dirty="0">
                <a:solidFill>
                  <a:srgbClr val="262626"/>
                </a:solidFill>
                <a:latin typeface="Montserrat"/>
              </a:rPr>
              <a:t>, </a:t>
            </a:r>
            <a:r>
              <a:rPr lang="ru-RU" sz="1600" spc="-1" dirty="0" err="1">
                <a:solidFill>
                  <a:srgbClr val="262626"/>
                </a:solidFill>
                <a:latin typeface="Montserrat"/>
              </a:rPr>
              <a:t>scalable</a:t>
            </a:r>
            <a:r>
              <a:rPr lang="ru-RU" sz="1600" spc="-1" dirty="0">
                <a:solidFill>
                  <a:srgbClr val="262626"/>
                </a:solidFill>
                <a:latin typeface="Montserrat"/>
              </a:rPr>
              <a:t> </a:t>
            </a:r>
            <a:r>
              <a:rPr lang="ru-RU" sz="1600" spc="-1" dirty="0" err="1">
                <a:solidFill>
                  <a:srgbClr val="262626"/>
                </a:solidFill>
                <a:latin typeface="Montserrat"/>
              </a:rPr>
              <a:t>and</a:t>
            </a:r>
            <a:r>
              <a:rPr lang="ru-RU" sz="1600" spc="-1" dirty="0">
                <a:solidFill>
                  <a:srgbClr val="262626"/>
                </a:solidFill>
                <a:latin typeface="Montserrat"/>
              </a:rPr>
              <a:t> </a:t>
            </a:r>
            <a:r>
              <a:rPr lang="ru-RU" sz="1600" spc="-1" dirty="0" err="1">
                <a:solidFill>
                  <a:srgbClr val="262626"/>
                </a:solidFill>
                <a:latin typeface="Montserrat"/>
              </a:rPr>
              <a:t>available</a:t>
            </a:r>
            <a:r>
              <a:rPr lang="ru-RU" sz="1600" spc="-1" dirty="0">
                <a:solidFill>
                  <a:srgbClr val="262626"/>
                </a:solidFill>
                <a:latin typeface="Montserrat"/>
              </a:rPr>
              <a:t> </a:t>
            </a:r>
            <a:r>
              <a:rPr lang="ru-RU" sz="1600" spc="-1" dirty="0" err="1">
                <a:solidFill>
                  <a:srgbClr val="262626"/>
                </a:solidFill>
                <a:latin typeface="Montserrat"/>
              </a:rPr>
              <a:t>enterprise</a:t>
            </a:r>
            <a:r>
              <a:rPr lang="ru-RU" sz="1600" spc="-1" dirty="0">
                <a:solidFill>
                  <a:srgbClr val="262626"/>
                </a:solidFill>
                <a:latin typeface="Montserrat"/>
              </a:rPr>
              <a:t> </a:t>
            </a:r>
            <a:r>
              <a:rPr lang="ru-RU" sz="1600" spc="-1" dirty="0" err="1">
                <a:solidFill>
                  <a:srgbClr val="262626"/>
                </a:solidFill>
                <a:latin typeface="Montserrat"/>
              </a:rPr>
              <a:t>web</a:t>
            </a:r>
            <a:r>
              <a:rPr lang="ru-RU" sz="1600" spc="-1" dirty="0">
                <a:solidFill>
                  <a:srgbClr val="262626"/>
                </a:solidFill>
                <a:latin typeface="Montserrat"/>
              </a:rPr>
              <a:t> </a:t>
            </a:r>
            <a:r>
              <a:rPr lang="ru-RU" sz="1600" spc="-1" dirty="0" err="1">
                <a:solidFill>
                  <a:srgbClr val="262626"/>
                </a:solidFill>
                <a:latin typeface="Montserrat"/>
              </a:rPr>
              <a:t>applications</a:t>
            </a:r>
            <a:r>
              <a:rPr lang="ru-RU" sz="1600" spc="-1" dirty="0">
                <a:solidFill>
                  <a:srgbClr val="262626"/>
                </a:solidFill>
                <a:latin typeface="Montserrat"/>
              </a:rPr>
              <a:t>. – </a:t>
            </a:r>
            <a:r>
              <a:rPr lang="ru-RU" sz="1600" spc="-1" dirty="0" err="1">
                <a:solidFill>
                  <a:srgbClr val="262626"/>
                </a:solidFill>
                <a:latin typeface="Montserrat"/>
              </a:rPr>
              <a:t>Morgan</a:t>
            </a:r>
            <a:r>
              <a:rPr lang="ru-RU" sz="1600" spc="-1" dirty="0">
                <a:solidFill>
                  <a:srgbClr val="262626"/>
                </a:solidFill>
                <a:latin typeface="Montserrat"/>
              </a:rPr>
              <a:t> </a:t>
            </a:r>
            <a:r>
              <a:rPr lang="ru-RU" sz="1600" spc="-1" dirty="0" err="1">
                <a:solidFill>
                  <a:srgbClr val="262626"/>
                </a:solidFill>
                <a:latin typeface="Montserrat"/>
              </a:rPr>
              <a:t>Kaufmann</a:t>
            </a:r>
            <a:r>
              <a:rPr lang="ru-RU" sz="1600" spc="-1" dirty="0">
                <a:solidFill>
                  <a:srgbClr val="262626"/>
                </a:solidFill>
                <a:latin typeface="Montserrat"/>
              </a:rPr>
              <a:t>, 2014.</a:t>
            </a:r>
          </a:p>
          <a:p>
            <a:pPr marL="343260" indent="-342900" algn="just">
              <a:lnSpc>
                <a:spcPct val="150000"/>
              </a:lnSpc>
              <a:buClr>
                <a:srgbClr val="004892"/>
              </a:buClr>
              <a:buSzPts val="1800"/>
              <a:buFont typeface="+mj-lt"/>
              <a:buAutoNum type="arabicPeriod"/>
            </a:pPr>
            <a:r>
              <a:rPr lang="ru-RU" sz="1600" spc="-1" dirty="0">
                <a:solidFill>
                  <a:srgbClr val="262626"/>
                </a:solidFill>
                <a:latin typeface="Montserrat"/>
              </a:rPr>
              <a:t>Абрамов М. В., </a:t>
            </a:r>
            <a:r>
              <a:rPr lang="ru-RU" sz="1600" spc="-1" dirty="0" err="1">
                <a:solidFill>
                  <a:srgbClr val="262626"/>
                </a:solidFill>
                <a:latin typeface="Montserrat"/>
              </a:rPr>
              <a:t>Тулупьев</a:t>
            </a:r>
            <a:r>
              <a:rPr lang="ru-RU" sz="1600" spc="-1" dirty="0">
                <a:solidFill>
                  <a:srgbClr val="262626"/>
                </a:solidFill>
                <a:latin typeface="Montserrat"/>
              </a:rPr>
              <a:t> А. Л., Сулейманов А. А. Задачи анализа защищенности пользователей от </a:t>
            </a:r>
            <a:r>
              <a:rPr lang="ru-RU" sz="1600" spc="-1" dirty="0" err="1">
                <a:solidFill>
                  <a:srgbClr val="262626"/>
                </a:solidFill>
                <a:latin typeface="Montserrat"/>
              </a:rPr>
              <a:t>социоинженерных</a:t>
            </a:r>
            <a:r>
              <a:rPr lang="ru-RU" sz="1600" spc="-1" dirty="0">
                <a:solidFill>
                  <a:srgbClr val="262626"/>
                </a:solidFill>
                <a:latin typeface="Montserrat"/>
              </a:rPr>
              <a:t> атак: построение социального графа по сведениям из социальных сетей //Научно-технический вестник информационных технологий, механики и оптики. – 2018. – Т. 18. – №. 2.</a:t>
            </a:r>
          </a:p>
          <a:p>
            <a:pPr marL="343260" indent="-342900" algn="just">
              <a:lnSpc>
                <a:spcPct val="150000"/>
              </a:lnSpc>
              <a:buClr>
                <a:srgbClr val="004892"/>
              </a:buClr>
              <a:buSzPts val="1800"/>
              <a:buFont typeface="+mj-lt"/>
              <a:buAutoNum type="arabicPeriod"/>
            </a:pPr>
            <a:r>
              <a:rPr lang="ru-RU" sz="1600" spc="-1" dirty="0">
                <a:solidFill>
                  <a:srgbClr val="262626"/>
                </a:solidFill>
                <a:latin typeface="Montserrat"/>
              </a:rPr>
              <a:t>Лебедев И. В., Симонян А. Г. Анализ сетевого трафика для обнаружения аномалий и подозрительной активности с целью обеспечения сетевой безопасности //ТЕХНОЛОГИИ ИНФОРМАЦИОННОГО ОБЩЕСТВА. – 2019. – С. 358-359.</a:t>
            </a:r>
          </a:p>
          <a:p>
            <a:pPr>
              <a:lnSpc>
                <a:spcPct val="150000"/>
              </a:lnSpc>
            </a:pPr>
            <a:endParaRPr lang="en-US" sz="2000" b="0" strike="noStrike" spc="-1" dirty="0">
              <a:latin typeface="Arial"/>
            </a:endParaRPr>
          </a:p>
          <a:p>
            <a:pPr>
              <a:lnSpc>
                <a:spcPct val="100000"/>
              </a:lnSpc>
            </a:pPr>
            <a:endParaRPr lang="en-US" sz="1600" b="0" strike="noStrike" spc="-1" dirty="0">
              <a:latin typeface="Arial"/>
            </a:endParaRPr>
          </a:p>
        </p:txBody>
      </p:sp>
    </p:spTree>
    <p:extLst>
      <p:ext uri="{BB962C8B-B14F-4D97-AF65-F5344CB8AC3E}">
        <p14:creationId xmlns:p14="http://schemas.microsoft.com/office/powerpoint/2010/main" val="3804362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408</TotalTime>
  <Words>996</Words>
  <Application>Microsoft Office PowerPoint</Application>
  <PresentationFormat>Произвольный</PresentationFormat>
  <Paragraphs>81</Paragraphs>
  <Slides>14</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14</vt:i4>
      </vt:variant>
    </vt:vector>
  </HeadingPairs>
  <TitlesOfParts>
    <vt:vector size="16" baseType="lpstr">
      <vt:lpstr>Office Theme</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Результаты приемной  кампании - 2019</dc:title>
  <dc:creator>afsafasfasfa afafaf</dc:creator>
  <cp:lastModifiedBy>user</cp:lastModifiedBy>
  <cp:revision>117</cp:revision>
  <dcterms:created xsi:type="dcterms:W3CDTF">2019-09-16T12:04:13Z</dcterms:created>
  <dcterms:modified xsi:type="dcterms:W3CDTF">2025-02-14T09:22:54Z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Произвольный</vt:lpwstr>
  </property>
  <property fmtid="{D5CDD505-2E9C-101B-9397-08002B2CF9AE}" pid="9" name="ScaleCrop">
    <vt:bool>false</vt:bool>
  </property>
  <property fmtid="{D5CDD505-2E9C-101B-9397-08002B2CF9AE}" pid="10" name="ShareDoc">
    <vt:bool>false</vt:bool>
  </property>
  <property fmtid="{D5CDD505-2E9C-101B-9397-08002B2CF9AE}" pid="11" name="Slides">
    <vt:i4>5</vt:i4>
  </property>
</Properties>
</file>