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32"/>
  </p:notesMasterIdLst>
  <p:sldIdLst>
    <p:sldId id="256" r:id="rId3"/>
    <p:sldId id="257" r:id="rId4"/>
    <p:sldId id="275" r:id="rId5"/>
    <p:sldId id="295" r:id="rId6"/>
    <p:sldId id="296" r:id="rId7"/>
    <p:sldId id="297" r:id="rId8"/>
    <p:sldId id="298" r:id="rId9"/>
    <p:sldId id="299" r:id="rId10"/>
    <p:sldId id="300" r:id="rId11"/>
    <p:sldId id="301" r:id="rId12"/>
    <p:sldId id="302" r:id="rId13"/>
    <p:sldId id="303" r:id="rId14"/>
    <p:sldId id="304" r:id="rId15"/>
    <p:sldId id="305" r:id="rId16"/>
    <p:sldId id="306" r:id="rId17"/>
    <p:sldId id="307" r:id="rId18"/>
    <p:sldId id="308" r:id="rId19"/>
    <p:sldId id="310" r:id="rId20"/>
    <p:sldId id="311" r:id="rId21"/>
    <p:sldId id="261" r:id="rId22"/>
    <p:sldId id="294" r:id="rId23"/>
    <p:sldId id="312" r:id="rId24"/>
    <p:sldId id="313" r:id="rId25"/>
    <p:sldId id="314" r:id="rId26"/>
    <p:sldId id="274" r:id="rId27"/>
    <p:sldId id="276" r:id="rId28"/>
    <p:sldId id="277" r:id="rId29"/>
    <p:sldId id="278" r:id="rId30"/>
    <p:sldId id="273" r:id="rId31"/>
  </p:sldIdLst>
  <p:sldSz cx="10691813" cy="7559675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381">
          <p15:clr>
            <a:srgbClr val="A4A3A4"/>
          </p15:clr>
        </p15:guide>
        <p15:guide id="2" pos="336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-908" y="-76"/>
      </p:cViewPr>
      <p:guideLst>
        <p:guide orient="horz" pos="2381"/>
        <p:guide pos="33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94C1CA-16A1-4833-A125-9A0151E3008B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4563" y="801688"/>
            <a:ext cx="5670550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441F18-5236-44E1-8256-10F73B5547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2519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97b247fd37_0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6150" y="801688"/>
            <a:ext cx="5668963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97b247fd37_0_131:notes"/>
          <p:cNvSpPr txBox="1">
            <a:spLocks noGrp="1"/>
          </p:cNvSpPr>
          <p:nvPr>
            <p:ph type="body" idx="1"/>
          </p:nvPr>
        </p:nvSpPr>
        <p:spPr>
          <a:xfrm>
            <a:off x="755968" y="5078611"/>
            <a:ext cx="6047740" cy="4811316"/>
          </a:xfrm>
          <a:prstGeom prst="rect">
            <a:avLst/>
          </a:prstGeom>
        </p:spPr>
        <p:txBody>
          <a:bodyPr spcFirstLastPara="1" wrap="square" lIns="104270" tIns="104270" rIns="104270" bIns="104270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a1c3861ec5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6150" y="801688"/>
            <a:ext cx="5668963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a1c3861ec5_0_4:notes"/>
          <p:cNvSpPr txBox="1">
            <a:spLocks noGrp="1"/>
          </p:cNvSpPr>
          <p:nvPr>
            <p:ph type="body" idx="1"/>
          </p:nvPr>
        </p:nvSpPr>
        <p:spPr>
          <a:xfrm>
            <a:off x="755968" y="5078611"/>
            <a:ext cx="6047740" cy="4811316"/>
          </a:xfrm>
          <a:prstGeom prst="rect">
            <a:avLst/>
          </a:prstGeom>
        </p:spPr>
        <p:txBody>
          <a:bodyPr spcFirstLastPara="1" wrap="square" lIns="104270" tIns="104270" rIns="104270" bIns="104270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a1c3861ec5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6150" y="801688"/>
            <a:ext cx="5668963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a1c3861ec5_0_13:notes"/>
          <p:cNvSpPr txBox="1">
            <a:spLocks noGrp="1"/>
          </p:cNvSpPr>
          <p:nvPr>
            <p:ph type="body" idx="1"/>
          </p:nvPr>
        </p:nvSpPr>
        <p:spPr>
          <a:xfrm>
            <a:off x="755968" y="5078611"/>
            <a:ext cx="6047740" cy="4811316"/>
          </a:xfrm>
          <a:prstGeom prst="rect">
            <a:avLst/>
          </a:prstGeom>
        </p:spPr>
        <p:txBody>
          <a:bodyPr spcFirstLastPara="1" wrap="square" lIns="104270" tIns="104270" rIns="104270" bIns="104270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a1c3861ec5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6150" y="801688"/>
            <a:ext cx="5668963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a1c3861ec5_0_21:notes"/>
          <p:cNvSpPr txBox="1">
            <a:spLocks noGrp="1"/>
          </p:cNvSpPr>
          <p:nvPr>
            <p:ph type="body" idx="1"/>
          </p:nvPr>
        </p:nvSpPr>
        <p:spPr>
          <a:xfrm>
            <a:off x="755968" y="5078611"/>
            <a:ext cx="6047740" cy="4811316"/>
          </a:xfrm>
          <a:prstGeom prst="rect">
            <a:avLst/>
          </a:prstGeom>
        </p:spPr>
        <p:txBody>
          <a:bodyPr spcFirstLastPara="1" wrap="square" lIns="104270" tIns="104270" rIns="104270" bIns="104270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a1c3861ec5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6150" y="801688"/>
            <a:ext cx="5668963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a1c3861ec5_0_30:notes"/>
          <p:cNvSpPr txBox="1">
            <a:spLocks noGrp="1"/>
          </p:cNvSpPr>
          <p:nvPr>
            <p:ph type="body" idx="1"/>
          </p:nvPr>
        </p:nvSpPr>
        <p:spPr>
          <a:xfrm>
            <a:off x="755968" y="5078611"/>
            <a:ext cx="6047740" cy="4811316"/>
          </a:xfrm>
          <a:prstGeom prst="rect">
            <a:avLst/>
          </a:prstGeom>
        </p:spPr>
        <p:txBody>
          <a:bodyPr spcFirstLastPara="1" wrap="square" lIns="104270" tIns="104270" rIns="104270" bIns="104270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a1c3861ec5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6150" y="801688"/>
            <a:ext cx="5668963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a1c3861ec5_0_39:notes"/>
          <p:cNvSpPr txBox="1">
            <a:spLocks noGrp="1"/>
          </p:cNvSpPr>
          <p:nvPr>
            <p:ph type="body" idx="1"/>
          </p:nvPr>
        </p:nvSpPr>
        <p:spPr>
          <a:xfrm>
            <a:off x="755968" y="5078611"/>
            <a:ext cx="6047740" cy="4811316"/>
          </a:xfrm>
          <a:prstGeom prst="rect">
            <a:avLst/>
          </a:prstGeom>
        </p:spPr>
        <p:txBody>
          <a:bodyPr spcFirstLastPara="1" wrap="square" lIns="104270" tIns="104270" rIns="104270" bIns="104270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a1c3861ec5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6150" y="801688"/>
            <a:ext cx="5668963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a1c3861ec5_0_47:notes"/>
          <p:cNvSpPr txBox="1">
            <a:spLocks noGrp="1"/>
          </p:cNvSpPr>
          <p:nvPr>
            <p:ph type="body" idx="1"/>
          </p:nvPr>
        </p:nvSpPr>
        <p:spPr>
          <a:xfrm>
            <a:off x="755968" y="5078611"/>
            <a:ext cx="6047740" cy="4811316"/>
          </a:xfrm>
          <a:prstGeom prst="rect">
            <a:avLst/>
          </a:prstGeom>
        </p:spPr>
        <p:txBody>
          <a:bodyPr spcFirstLastPara="1" wrap="square" lIns="104270" tIns="104270" rIns="104270" bIns="104270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a1c3861ec5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6150" y="801688"/>
            <a:ext cx="5668963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a1c3861ec5_0_53:notes"/>
          <p:cNvSpPr txBox="1">
            <a:spLocks noGrp="1"/>
          </p:cNvSpPr>
          <p:nvPr>
            <p:ph type="body" idx="1"/>
          </p:nvPr>
        </p:nvSpPr>
        <p:spPr>
          <a:xfrm>
            <a:off x="755968" y="5078611"/>
            <a:ext cx="6047740" cy="4811316"/>
          </a:xfrm>
          <a:prstGeom prst="rect">
            <a:avLst/>
          </a:prstGeom>
        </p:spPr>
        <p:txBody>
          <a:bodyPr spcFirstLastPara="1" wrap="square" lIns="104270" tIns="104270" rIns="104270" bIns="104270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a1c3861ec5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6150" y="801688"/>
            <a:ext cx="5668963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a1c3861ec5_0_65:notes"/>
          <p:cNvSpPr txBox="1">
            <a:spLocks noGrp="1"/>
          </p:cNvSpPr>
          <p:nvPr>
            <p:ph type="body" idx="1"/>
          </p:nvPr>
        </p:nvSpPr>
        <p:spPr>
          <a:xfrm>
            <a:off x="755968" y="5078611"/>
            <a:ext cx="6047740" cy="4811316"/>
          </a:xfrm>
          <a:prstGeom prst="rect">
            <a:avLst/>
          </a:prstGeom>
        </p:spPr>
        <p:txBody>
          <a:bodyPr spcFirstLastPara="1" wrap="square" lIns="104270" tIns="104270" rIns="104270" bIns="104270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a1c3861ec5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6150" y="801688"/>
            <a:ext cx="5668963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a1c3861ec5_0_59:notes"/>
          <p:cNvSpPr txBox="1">
            <a:spLocks noGrp="1"/>
          </p:cNvSpPr>
          <p:nvPr>
            <p:ph type="body" idx="1"/>
          </p:nvPr>
        </p:nvSpPr>
        <p:spPr>
          <a:xfrm>
            <a:off x="755968" y="5078611"/>
            <a:ext cx="6047740" cy="4811316"/>
          </a:xfrm>
          <a:prstGeom prst="rect">
            <a:avLst/>
          </a:prstGeom>
        </p:spPr>
        <p:txBody>
          <a:bodyPr spcFirstLastPara="1" wrap="square" lIns="104270" tIns="104270" rIns="104270" bIns="104270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a1c3861ec5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6150" y="801688"/>
            <a:ext cx="5668963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a1c3861ec5_0_70:notes"/>
          <p:cNvSpPr txBox="1">
            <a:spLocks noGrp="1"/>
          </p:cNvSpPr>
          <p:nvPr>
            <p:ph type="body" idx="1"/>
          </p:nvPr>
        </p:nvSpPr>
        <p:spPr>
          <a:xfrm>
            <a:off x="755968" y="5078611"/>
            <a:ext cx="6047740" cy="4811316"/>
          </a:xfrm>
          <a:prstGeom prst="rect">
            <a:avLst/>
          </a:prstGeom>
        </p:spPr>
        <p:txBody>
          <a:bodyPr spcFirstLastPara="1" wrap="square" lIns="104270" tIns="104270" rIns="104270" bIns="104270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a1c3861ec5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6150" y="801688"/>
            <a:ext cx="5668963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a1c3861ec5_0_75:notes"/>
          <p:cNvSpPr txBox="1">
            <a:spLocks noGrp="1"/>
          </p:cNvSpPr>
          <p:nvPr>
            <p:ph type="body" idx="1"/>
          </p:nvPr>
        </p:nvSpPr>
        <p:spPr>
          <a:xfrm>
            <a:off x="755968" y="5078611"/>
            <a:ext cx="6047740" cy="4811316"/>
          </a:xfrm>
          <a:prstGeom prst="rect">
            <a:avLst/>
          </a:prstGeom>
        </p:spPr>
        <p:txBody>
          <a:bodyPr spcFirstLastPara="1" wrap="square" lIns="104270" tIns="104270" rIns="104270" bIns="104270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a1c3861ec5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6150" y="801688"/>
            <a:ext cx="5668963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a1c3861ec5_0_81:notes"/>
          <p:cNvSpPr txBox="1">
            <a:spLocks noGrp="1"/>
          </p:cNvSpPr>
          <p:nvPr>
            <p:ph type="body" idx="1"/>
          </p:nvPr>
        </p:nvSpPr>
        <p:spPr>
          <a:xfrm>
            <a:off x="755968" y="5078611"/>
            <a:ext cx="6047740" cy="4811316"/>
          </a:xfrm>
          <a:prstGeom prst="rect">
            <a:avLst/>
          </a:prstGeom>
        </p:spPr>
        <p:txBody>
          <a:bodyPr spcFirstLastPara="1" wrap="square" lIns="104270" tIns="104270" rIns="104270" bIns="104270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a1c3861ec5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6150" y="801688"/>
            <a:ext cx="5668963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a1c3861ec5_0_88:notes"/>
          <p:cNvSpPr txBox="1">
            <a:spLocks noGrp="1"/>
          </p:cNvSpPr>
          <p:nvPr>
            <p:ph type="body" idx="1"/>
          </p:nvPr>
        </p:nvSpPr>
        <p:spPr>
          <a:xfrm>
            <a:off x="755968" y="5078611"/>
            <a:ext cx="6047740" cy="4811316"/>
          </a:xfrm>
          <a:prstGeom prst="rect">
            <a:avLst/>
          </a:prstGeom>
        </p:spPr>
        <p:txBody>
          <a:bodyPr spcFirstLastPara="1" wrap="square" lIns="104270" tIns="104270" rIns="104270" bIns="104270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a1f4ea8bd5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6150" y="801688"/>
            <a:ext cx="5668963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a1f4ea8bd5_0_5:notes"/>
          <p:cNvSpPr txBox="1">
            <a:spLocks noGrp="1"/>
          </p:cNvSpPr>
          <p:nvPr>
            <p:ph type="body" idx="1"/>
          </p:nvPr>
        </p:nvSpPr>
        <p:spPr>
          <a:xfrm>
            <a:off x="755968" y="5078611"/>
            <a:ext cx="6047740" cy="4811316"/>
          </a:xfrm>
          <a:prstGeom prst="rect">
            <a:avLst/>
          </a:prstGeom>
        </p:spPr>
        <p:txBody>
          <a:bodyPr spcFirstLastPara="1" wrap="square" lIns="104270" tIns="104270" rIns="104270" bIns="104270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a1f4ea8bd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6150" y="801688"/>
            <a:ext cx="5668963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a1f4ea8bd5_0_11:notes"/>
          <p:cNvSpPr txBox="1">
            <a:spLocks noGrp="1"/>
          </p:cNvSpPr>
          <p:nvPr>
            <p:ph type="body" idx="1"/>
          </p:nvPr>
        </p:nvSpPr>
        <p:spPr>
          <a:xfrm>
            <a:off x="755968" y="5078611"/>
            <a:ext cx="6047740" cy="4811316"/>
          </a:xfrm>
          <a:prstGeom prst="rect">
            <a:avLst/>
          </a:prstGeom>
        </p:spPr>
        <p:txBody>
          <a:bodyPr spcFirstLastPara="1" wrap="square" lIns="104270" tIns="104270" rIns="104270" bIns="104270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01720" y="1237320"/>
            <a:ext cx="9087840" cy="12199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3424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46480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34240" y="4058640"/>
            <a:ext cx="96220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96220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34240" y="4058640"/>
            <a:ext cx="96220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3424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46480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787560" y="176868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7041240" y="176868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534240" y="405864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787560" y="405864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041240" y="405864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801720" y="1237320"/>
            <a:ext cx="9087840" cy="12199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53424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546480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534240" y="4058640"/>
            <a:ext cx="96220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96220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534240" y="4058640"/>
            <a:ext cx="96220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53424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546480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3787560" y="176868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7041240" y="176868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534240" y="405864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3787560" y="405864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7041240" y="405864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01720" y="1237320"/>
            <a:ext cx="9087840" cy="26316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-RU" sz="6619" b="0" strike="noStrike" spc="-1">
                <a:solidFill>
                  <a:srgbClr val="000000"/>
                </a:solidFill>
                <a:latin typeface="Geometria  bold"/>
              </a:rPr>
              <a:t>Образец заголовка</a:t>
            </a:r>
            <a:endParaRPr lang="en-US" sz="6619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735120" y="7006680"/>
            <a:ext cx="2405160" cy="4021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87095A16-4C3A-49BC-BA45-ED63D8DC7979}" type="datetime">
              <a:rPr lang="ru-RU" sz="1330" b="0" strike="noStrike" spc="-1">
                <a:solidFill>
                  <a:srgbClr val="8B8B8B"/>
                </a:solidFill>
                <a:latin typeface="Geometria light"/>
              </a:rPr>
              <a:t>21.04.2025</a:t>
            </a:fld>
            <a:endParaRPr lang="en-US" sz="133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541680" y="7006680"/>
            <a:ext cx="3608280" cy="4021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7551000" y="7006680"/>
            <a:ext cx="2405160" cy="4021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CC19D91D-1076-4D88-80F8-03FFDA14860F}" type="slidenum">
              <a:rPr lang="ru-RU" sz="1330" b="0" strike="noStrike" spc="-1">
                <a:solidFill>
                  <a:srgbClr val="8B8B8B"/>
                </a:solidFill>
                <a:latin typeface="Geometria light"/>
              </a:rPr>
              <a:t>‹#›</a:t>
            </a:fld>
            <a:endParaRPr lang="en-US" sz="133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090" b="0" strike="noStrike" spc="-1">
                <a:solidFill>
                  <a:srgbClr val="000000"/>
                </a:solidFill>
                <a:latin typeface="Geometria light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210" b="0" strike="noStrike" spc="-1">
                <a:solidFill>
                  <a:srgbClr val="000000"/>
                </a:solidFill>
                <a:latin typeface="Geometria light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990" b="0" strike="noStrike" spc="-1">
                <a:solidFill>
                  <a:srgbClr val="000000"/>
                </a:solidFill>
                <a:latin typeface="Geometria light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990" b="0" strike="noStrike" spc="-1">
                <a:solidFill>
                  <a:srgbClr val="000000"/>
                </a:solidFill>
                <a:latin typeface="Geometria light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Geometria light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Geometria light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Geometria light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735120" y="402480"/>
            <a:ext cx="9221400" cy="14608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ru-RU" sz="4850" b="0" strike="noStrike" spc="-1">
                <a:solidFill>
                  <a:srgbClr val="000000"/>
                </a:solidFill>
                <a:latin typeface="Geometria  bold"/>
              </a:rPr>
              <a:t>Образец заголовка</a:t>
            </a:r>
            <a:endParaRPr lang="en-US" sz="485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735120" y="2012400"/>
            <a:ext cx="9221400" cy="479628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52000" indent="-251640">
              <a:lnSpc>
                <a:spcPct val="90000"/>
              </a:lnSpc>
              <a:spcBef>
                <a:spcPts val="1103"/>
              </a:spcBef>
              <a:buClr>
                <a:srgbClr val="000000"/>
              </a:buClr>
              <a:buFont typeface="Arial"/>
              <a:buChar char="•"/>
            </a:pPr>
            <a:r>
              <a:rPr lang="ru-RU" sz="3090" b="0" strike="noStrike" spc="-1">
                <a:solidFill>
                  <a:srgbClr val="000000"/>
                </a:solidFill>
                <a:latin typeface="Geometria light"/>
              </a:rPr>
              <a:t>Образец текста</a:t>
            </a:r>
            <a:endParaRPr lang="en-US" sz="3090" b="0" strike="noStrike" spc="-1">
              <a:solidFill>
                <a:srgbClr val="000000"/>
              </a:solidFill>
              <a:latin typeface="Geometria light"/>
            </a:endParaRPr>
          </a:p>
          <a:p>
            <a:pPr marL="756000" lvl="1" indent="-251640">
              <a:lnSpc>
                <a:spcPct val="90000"/>
              </a:lnSpc>
              <a:spcBef>
                <a:spcPts val="550"/>
              </a:spcBef>
              <a:buClr>
                <a:srgbClr val="000000"/>
              </a:buClr>
              <a:buFont typeface="Arial"/>
              <a:buChar char="•"/>
            </a:pPr>
            <a:r>
              <a:rPr lang="ru-RU" sz="2650" b="0" strike="noStrike" spc="-1">
                <a:solidFill>
                  <a:srgbClr val="000000"/>
                </a:solidFill>
                <a:latin typeface="Geometria light"/>
              </a:rPr>
              <a:t>Второй уровень</a:t>
            </a:r>
            <a:endParaRPr lang="en-US" sz="2650" b="0" strike="noStrike" spc="-1">
              <a:solidFill>
                <a:srgbClr val="000000"/>
              </a:solidFill>
              <a:latin typeface="Geometria light"/>
            </a:endParaRPr>
          </a:p>
          <a:p>
            <a:pPr marL="1260000" lvl="2" indent="-251640">
              <a:lnSpc>
                <a:spcPct val="90000"/>
              </a:lnSpc>
              <a:spcBef>
                <a:spcPts val="550"/>
              </a:spcBef>
              <a:buClr>
                <a:srgbClr val="000000"/>
              </a:buClr>
              <a:buFont typeface="Arial"/>
              <a:buChar char="•"/>
            </a:pPr>
            <a:r>
              <a:rPr lang="ru-RU" sz="2210" b="0" strike="noStrike" spc="-1">
                <a:solidFill>
                  <a:srgbClr val="000000"/>
                </a:solidFill>
                <a:latin typeface="Geometria light"/>
              </a:rPr>
              <a:t>Третий уровень</a:t>
            </a:r>
            <a:endParaRPr lang="en-US" sz="2210" b="0" strike="noStrike" spc="-1">
              <a:solidFill>
                <a:srgbClr val="000000"/>
              </a:solidFill>
              <a:latin typeface="Geometria light"/>
            </a:endParaRPr>
          </a:p>
          <a:p>
            <a:pPr marL="1764000" lvl="3" indent="-251640">
              <a:lnSpc>
                <a:spcPct val="90000"/>
              </a:lnSpc>
              <a:spcBef>
                <a:spcPts val="550"/>
              </a:spcBef>
              <a:buClr>
                <a:srgbClr val="000000"/>
              </a:buClr>
              <a:buFont typeface="Arial"/>
              <a:buChar char="•"/>
            </a:pPr>
            <a:r>
              <a:rPr lang="ru-RU" sz="1990" b="0" strike="noStrike" spc="-1">
                <a:solidFill>
                  <a:srgbClr val="000000"/>
                </a:solidFill>
                <a:latin typeface="Geometria light"/>
              </a:rPr>
              <a:t>Четвертый уровень</a:t>
            </a:r>
            <a:endParaRPr lang="en-US" sz="1990" b="0" strike="noStrike" spc="-1">
              <a:solidFill>
                <a:srgbClr val="000000"/>
              </a:solidFill>
              <a:latin typeface="Geometria light"/>
            </a:endParaRPr>
          </a:p>
          <a:p>
            <a:pPr marL="2268000" lvl="4" indent="-251640">
              <a:lnSpc>
                <a:spcPct val="90000"/>
              </a:lnSpc>
              <a:spcBef>
                <a:spcPts val="550"/>
              </a:spcBef>
              <a:buClr>
                <a:srgbClr val="000000"/>
              </a:buClr>
              <a:buFont typeface="Arial"/>
              <a:buChar char="•"/>
            </a:pPr>
            <a:r>
              <a:rPr lang="ru-RU" sz="1990" b="0" strike="noStrike" spc="-1">
                <a:solidFill>
                  <a:srgbClr val="000000"/>
                </a:solidFill>
                <a:latin typeface="Geometria light"/>
              </a:rPr>
              <a:t>Пятый уровень</a:t>
            </a:r>
            <a:endParaRPr lang="en-US" sz="1990" b="0" strike="noStrike" spc="-1">
              <a:solidFill>
                <a:srgbClr val="000000"/>
              </a:solidFill>
              <a:latin typeface="Geometria light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735120" y="7006680"/>
            <a:ext cx="2405160" cy="4021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9AB2ED07-E090-41E8-AF69-629F97376972}" type="datetime">
              <a:rPr lang="ru-RU" sz="1330" b="0" strike="noStrike" spc="-1">
                <a:solidFill>
                  <a:srgbClr val="8B8B8B"/>
                </a:solidFill>
                <a:latin typeface="Geometria light"/>
              </a:rPr>
              <a:t>21.04.2025</a:t>
            </a:fld>
            <a:endParaRPr lang="en-US" sz="1330" b="0" strike="noStrike" spc="-1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3541680" y="7006680"/>
            <a:ext cx="3608280" cy="4021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7551000" y="7006680"/>
            <a:ext cx="2405160" cy="4021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F642AC0A-0186-4B28-A610-0761D33BA00A}" type="slidenum">
              <a:rPr lang="ru-RU" sz="1330" b="0" strike="noStrike" spc="-1">
                <a:solidFill>
                  <a:srgbClr val="8B8B8B"/>
                </a:solidFill>
                <a:latin typeface="Geometria light"/>
              </a:rPr>
              <a:t>‹#›</a:t>
            </a:fld>
            <a:endParaRPr lang="en-US" sz="133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ysql.ru/docs/man/MySQL-PostgreSQL_benchmarks.html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www.elibrary.ru/download/elibrary_19407570_70811746.pdf" TargetMode="External"/><Relationship Id="rId4" Type="http://schemas.openxmlformats.org/officeDocument/2006/relationships/hyperlink" Target="https://habr.com/ru/post/458952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Shape 1"/>
          <p:cNvSpPr txBox="1"/>
          <p:nvPr/>
        </p:nvSpPr>
        <p:spPr>
          <a:xfrm>
            <a:off x="581040" y="800280"/>
            <a:ext cx="8048160" cy="22971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4800" spc="-1" dirty="0">
                <a:solidFill>
                  <a:srgbClr val="004892"/>
                </a:solidFill>
                <a:latin typeface="Montserrat"/>
              </a:rPr>
              <a:t>Подходы и инструменты для внедрения интеллектуальных прогностических систем</a:t>
            </a:r>
            <a:endParaRPr lang="en-US" sz="4800" spc="-1" dirty="0"/>
          </a:p>
        </p:txBody>
      </p:sp>
      <p:sp>
        <p:nvSpPr>
          <p:cNvPr id="83" name="CustomShape 2"/>
          <p:cNvSpPr/>
          <p:nvPr/>
        </p:nvSpPr>
        <p:spPr>
          <a:xfrm>
            <a:off x="0" y="6862680"/>
            <a:ext cx="10691280" cy="458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600" b="0" strike="noStrike" spc="-1" dirty="0" smtClean="0">
                <a:solidFill>
                  <a:srgbClr val="173277"/>
                </a:solidFill>
                <a:latin typeface="Montserrat"/>
              </a:rPr>
              <a:t>2025</a:t>
            </a:r>
            <a:endParaRPr lang="en-US" sz="1600" b="0" strike="noStrike" spc="-1" dirty="0">
              <a:latin typeface="Arial"/>
            </a:endParaRPr>
          </a:p>
        </p:txBody>
      </p:sp>
      <p:pic>
        <p:nvPicPr>
          <p:cNvPr id="84" name="Рисунок 2"/>
          <p:cNvPicPr/>
          <p:nvPr/>
        </p:nvPicPr>
        <p:blipFill>
          <a:blip r:embed="rId3"/>
          <a:stretch/>
        </p:blipFill>
        <p:spPr>
          <a:xfrm>
            <a:off x="4115160" y="5178600"/>
            <a:ext cx="2232360" cy="1426680"/>
          </a:xfrm>
          <a:prstGeom prst="rect">
            <a:avLst/>
          </a:prstGeom>
          <a:ln>
            <a:noFill/>
          </a:ln>
        </p:spPr>
      </p:pic>
      <p:sp>
        <p:nvSpPr>
          <p:cNvPr id="85" name="CustomShape 3"/>
          <p:cNvSpPr/>
          <p:nvPr/>
        </p:nvSpPr>
        <p:spPr>
          <a:xfrm>
            <a:off x="581040" y="2624040"/>
            <a:ext cx="804816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endParaRPr lang="en-US" sz="2000" spc="-1" dirty="0">
              <a:solidFill>
                <a:srgbClr val="004892"/>
              </a:solidFill>
              <a:latin typeface="Montserrat"/>
            </a:endParaRPr>
          </a:p>
          <a:p>
            <a:pPr>
              <a:lnSpc>
                <a:spcPct val="100000"/>
              </a:lnSpc>
            </a:pPr>
            <a:endParaRPr lang="en-US" sz="2000" spc="-1" dirty="0">
              <a:solidFill>
                <a:srgbClr val="004892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Анализ требований к прогностической системе</a:t>
            </a:r>
            <a:endParaRPr lang="en-US" sz="3600" b="0" strike="noStrike" spc="-1" dirty="0">
              <a:latin typeface="Arial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689875"/>
            <a:ext cx="9667440" cy="463703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Исходя из перечня задач, которые должна решать прогностическая система нужно определить вид, объем анализируем данных.</a:t>
            </a:r>
            <a:r>
              <a:rPr lang="en-US" sz="1600" spc="-1" dirty="0">
                <a:solidFill>
                  <a:srgbClr val="262626"/>
                </a:solidFill>
                <a:latin typeface="Montserrat"/>
              </a:rPr>
              <a:t> </a:t>
            </a: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Далее выбирается реализуемый метод прогностики. Оценивается принципиальная возможность получения результата выбранным методом.</a:t>
            </a:r>
          </a:p>
          <a:p>
            <a:pPr algn="just">
              <a:lnSpc>
                <a:spcPct val="150000"/>
              </a:lnSpc>
            </a:pP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Подробнее процесс создания интеллектуальной прогностической системы можно описать последовательностью этапов: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Идентификация – определение решаемых прогностической системой задач (данные, участники, роли, ресурсы, цели),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Концептуализация (типы данных, процессы решения задач,  ограничения, знания),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Формализация – описание при помощи формальных средств способов представления знаний и способов манипулирования этими знаниями,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Выполнение – создание прототипов программных систем, решающих требуемые задачи,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Тестирование – выбор наборов данных и сценариев проверки адекватности разработанной прогностической системе,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Эксплуатация.</a:t>
            </a:r>
          </a:p>
          <a:p>
            <a:pPr algn="just">
              <a:lnSpc>
                <a:spcPct val="150000"/>
              </a:lnSpc>
            </a:pPr>
            <a:endParaRPr lang="ru-RU" sz="1600" spc="-1" dirty="0">
              <a:solidFill>
                <a:srgbClr val="262626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Учёт параметров прогностической системы</a:t>
            </a:r>
            <a:endParaRPr lang="en-US" sz="3600" b="0" strike="noStrike" spc="-1" dirty="0">
              <a:latin typeface="Arial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689875"/>
            <a:ext cx="9667440" cy="463703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Кроме ранее описанных этапов необходимо уточнять требования не только по интеллектуальной составляющей прогностической системы, но и: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Дополнительные функциональные требования для удобства решения пользователями своих задач.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1600" strike="noStrike" spc="-1" dirty="0">
                <a:solidFill>
                  <a:srgbClr val="262626"/>
                </a:solidFill>
                <a:latin typeface="Montserrat"/>
              </a:rPr>
              <a:t>Нефункциональные требования. Особенн</a:t>
            </a: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остью будет являться создание продукта не как научно-исследовательского решения, а как системы, способной развиваться, дорабатываться и продолжать выполнять свои функции в течение длительного времени.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1600" strike="noStrike" spc="-1" dirty="0">
                <a:solidFill>
                  <a:srgbClr val="262626"/>
                </a:solidFill>
                <a:latin typeface="Montserrat"/>
              </a:rPr>
              <a:t>Меняющиеся требования к окружению прогностической системы. Требуется пересматривать виды входных данных. С течением времени может потребоваться охват большего количества новых данных для более полного анализа и выявления новых причинно-следственных связей. Применение обратной связи позволяет</a:t>
            </a: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 выбирать новые модели и настраивать методы </a:t>
            </a:r>
            <a:r>
              <a:rPr lang="ru-RU" sz="1600" spc="-1">
                <a:solidFill>
                  <a:srgbClr val="262626"/>
                </a:solidFill>
                <a:latin typeface="Montserrat"/>
              </a:rPr>
              <a:t>анализа данных.</a:t>
            </a:r>
            <a:endParaRPr lang="ru-RU" sz="1600" strike="noStrike" spc="-1" dirty="0">
              <a:solidFill>
                <a:srgbClr val="262626"/>
              </a:solidFill>
              <a:latin typeface="Montserrat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ru-RU" sz="1600" strike="noStrike" spc="-1" dirty="0">
              <a:solidFill>
                <a:srgbClr val="262626"/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474776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64462" y="654077"/>
            <a:ext cx="9962890" cy="841617"/>
          </a:xfrm>
          <a:prstGeom prst="rect">
            <a:avLst/>
          </a:prstGeom>
        </p:spPr>
        <p:txBody>
          <a:bodyPr spcFirstLastPara="1" wrap="square" lIns="104270" tIns="104270" rIns="104270" bIns="104270" anchor="t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" sz="3600" spc="-1" dirty="0">
                <a:solidFill>
                  <a:srgbClr val="004892"/>
                </a:solidFill>
                <a:latin typeface="Montserrat"/>
                <a:ea typeface="+mn-ea"/>
                <a:cs typeface="+mn-cs"/>
              </a:rPr>
              <a:t>Понятия</a:t>
            </a:r>
            <a:r>
              <a:rPr lang="ru-RU" sz="3600" spc="-1" dirty="0">
                <a:solidFill>
                  <a:srgbClr val="004892"/>
                </a:solidFill>
                <a:latin typeface="Montserrat"/>
                <a:ea typeface="+mn-ea"/>
                <a:cs typeface="+mn-cs"/>
              </a:rPr>
              <a:t> управления</a:t>
            </a:r>
            <a:endParaRPr sz="3600" spc="-1" dirty="0">
              <a:solidFill>
                <a:srgbClr val="004892"/>
              </a:solidFill>
              <a:latin typeface="Montserrat"/>
              <a:ea typeface="+mn-ea"/>
              <a:cs typeface="+mn-cs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4294967295"/>
          </p:nvPr>
        </p:nvSpPr>
        <p:spPr>
          <a:xfrm>
            <a:off x="364462" y="1693854"/>
            <a:ext cx="9962890" cy="5021264"/>
          </a:xfrm>
          <a:prstGeom prst="rect">
            <a:avLst/>
          </a:prstGeom>
        </p:spPr>
        <p:txBody>
          <a:bodyPr spcFirstLastPara="1" wrap="square" lIns="104270" tIns="104270" rIns="104270" bIns="104270" anchor="t" anchorCtr="0">
            <a:no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" sz="1600" spc="-1" dirty="0">
                <a:solidFill>
                  <a:srgbClr val="262626"/>
                </a:solidFill>
                <a:latin typeface="Montserrat"/>
              </a:rPr>
              <a:t>При рассмотрении теории управления важны выделить следующие понятия:</a:t>
            </a:r>
            <a:endParaRPr sz="1600" spc="-1" dirty="0">
              <a:solidFill>
                <a:srgbClr val="262626"/>
              </a:solidFill>
              <a:latin typeface="Montserrat"/>
            </a:endParaRPr>
          </a:p>
          <a:p>
            <a:pPr marL="0" indent="0" algn="just">
              <a:lnSpc>
                <a:spcPct val="150000"/>
              </a:lnSpc>
              <a:spcBef>
                <a:spcPts val="1825"/>
              </a:spcBef>
              <a:buNone/>
            </a:pPr>
            <a:r>
              <a:rPr lang="ru" sz="1600" b="1" spc="-1" dirty="0">
                <a:solidFill>
                  <a:srgbClr val="262626"/>
                </a:solidFill>
                <a:latin typeface="Montserrat"/>
              </a:rPr>
              <a:t>Система</a:t>
            </a:r>
            <a:r>
              <a:rPr lang="ru" sz="1600" spc="-1" dirty="0">
                <a:solidFill>
                  <a:srgbClr val="262626"/>
                </a:solidFill>
                <a:latin typeface="Montserrat"/>
              </a:rPr>
              <a:t> – это устойчивая совокупность взаимодействующих элементов, процессов и явлений, образующих некоторую целостность для которой определен порядок взаимодействия. </a:t>
            </a:r>
            <a:endParaRPr sz="1600" spc="-1" dirty="0">
              <a:solidFill>
                <a:srgbClr val="262626"/>
              </a:solidFill>
              <a:latin typeface="Montserrat"/>
            </a:endParaRPr>
          </a:p>
          <a:p>
            <a:pPr marL="0" indent="0" algn="just">
              <a:lnSpc>
                <a:spcPct val="150000"/>
              </a:lnSpc>
              <a:spcBef>
                <a:spcPts val="1825"/>
              </a:spcBef>
              <a:buNone/>
            </a:pPr>
            <a:r>
              <a:rPr lang="ru" sz="1600" b="1" spc="-1" dirty="0">
                <a:solidFill>
                  <a:srgbClr val="262626"/>
                </a:solidFill>
                <a:latin typeface="Montserrat"/>
              </a:rPr>
              <a:t>Структура системы </a:t>
            </a:r>
            <a:r>
              <a:rPr lang="ru" sz="1600" spc="-1" dirty="0">
                <a:solidFill>
                  <a:srgbClr val="262626"/>
                </a:solidFill>
                <a:latin typeface="Montserrat"/>
              </a:rPr>
              <a:t>- описывает наборы элементов и связи между ними. Структура системы определяет ее свойства.</a:t>
            </a:r>
            <a:endParaRPr sz="1600" spc="-1" dirty="0">
              <a:solidFill>
                <a:srgbClr val="262626"/>
              </a:solidFill>
              <a:latin typeface="Montserrat"/>
            </a:endParaRPr>
          </a:p>
          <a:p>
            <a:pPr marL="0" indent="0" algn="just">
              <a:lnSpc>
                <a:spcPct val="150000"/>
              </a:lnSpc>
              <a:spcBef>
                <a:spcPts val="1825"/>
              </a:spcBef>
              <a:buNone/>
            </a:pPr>
            <a:r>
              <a:rPr lang="ru" sz="1600" b="1" spc="-1" dirty="0">
                <a:solidFill>
                  <a:srgbClr val="262626"/>
                </a:solidFill>
                <a:latin typeface="Montserrat"/>
              </a:rPr>
              <a:t>Состояние системы  </a:t>
            </a:r>
            <a:r>
              <a:rPr lang="ru" sz="1600" spc="-1" dirty="0">
                <a:solidFill>
                  <a:srgbClr val="262626"/>
                </a:solidFill>
                <a:latin typeface="Montserrat"/>
              </a:rPr>
              <a:t>- характеристика системы, определяемая наборами качественных параметров и численных величинам. Состояние системы выявляется при ее исследовании, например в ходе анализа ее реакции при подаче входных параметров и регистрации выходов. </a:t>
            </a:r>
            <a:endParaRPr sz="1600" spc="-1" dirty="0">
              <a:solidFill>
                <a:srgbClr val="262626"/>
              </a:solidFill>
              <a:latin typeface="Montserrat"/>
            </a:endParaRPr>
          </a:p>
          <a:p>
            <a:pPr marL="0" indent="0" algn="just">
              <a:lnSpc>
                <a:spcPct val="150000"/>
              </a:lnSpc>
              <a:spcBef>
                <a:spcPts val="1825"/>
              </a:spcBef>
              <a:buClr>
                <a:schemeClr val="dk1"/>
              </a:buClr>
              <a:buSzPts val="1100"/>
              <a:buNone/>
            </a:pPr>
            <a:r>
              <a:rPr lang="ru" sz="1600" spc="-1" dirty="0">
                <a:solidFill>
                  <a:srgbClr val="262626"/>
                </a:solidFill>
                <a:latin typeface="Montserrat"/>
              </a:rPr>
              <a:t>Все прочие элементы, которые не относятся к системе считается внешней средой. Она может оказывать на систему различные воздействия.</a:t>
            </a:r>
            <a:endParaRPr sz="1600" spc="-1" dirty="0">
              <a:solidFill>
                <a:srgbClr val="262626"/>
              </a:solidFill>
              <a:latin typeface="Montserrat"/>
            </a:endParaRPr>
          </a:p>
          <a:p>
            <a:pPr marL="0" indent="0" algn="just">
              <a:lnSpc>
                <a:spcPct val="150000"/>
              </a:lnSpc>
              <a:spcBef>
                <a:spcPts val="1825"/>
              </a:spcBef>
              <a:spcAft>
                <a:spcPts val="1825"/>
              </a:spcAft>
              <a:buNone/>
            </a:pPr>
            <a:endParaRPr sz="1600" spc="-1" dirty="0">
              <a:solidFill>
                <a:srgbClr val="262626"/>
              </a:solidFill>
              <a:latin typeface="Montserrat"/>
            </a:endParaRPr>
          </a:p>
        </p:txBody>
      </p:sp>
      <p:pic>
        <p:nvPicPr>
          <p:cNvPr id="4" name="Рисунок 7"/>
          <p:cNvPicPr/>
          <p:nvPr/>
        </p:nvPicPr>
        <p:blipFill>
          <a:blip r:embed="rId3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5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6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77785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364462" y="654077"/>
            <a:ext cx="9962890" cy="841617"/>
          </a:xfrm>
          <a:prstGeom prst="rect">
            <a:avLst/>
          </a:prstGeom>
        </p:spPr>
        <p:txBody>
          <a:bodyPr spcFirstLastPara="1" wrap="square" lIns="104270" tIns="104270" rIns="104270" bIns="104270" anchor="t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body" idx="4294967295"/>
          </p:nvPr>
        </p:nvSpPr>
        <p:spPr>
          <a:xfrm>
            <a:off x="364462" y="1693854"/>
            <a:ext cx="9962890" cy="5021264"/>
          </a:xfrm>
          <a:prstGeom prst="rect">
            <a:avLst/>
          </a:prstGeom>
        </p:spPr>
        <p:txBody>
          <a:bodyPr spcFirstLastPara="1" wrap="square" lIns="104270" tIns="104270" rIns="104270" bIns="104270" anchor="t" anchorCtr="0"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endParaRPr dirty="0"/>
          </a:p>
          <a:p>
            <a:pPr marL="0" indent="0" algn="just">
              <a:spcBef>
                <a:spcPts val="1825"/>
              </a:spcBef>
              <a:buNone/>
            </a:pPr>
            <a:endParaRPr dirty="0"/>
          </a:p>
          <a:p>
            <a:pPr marL="0" indent="0" algn="just">
              <a:spcBef>
                <a:spcPts val="1825"/>
              </a:spcBef>
              <a:buNone/>
            </a:pPr>
            <a:endParaRPr dirty="0"/>
          </a:p>
          <a:p>
            <a:pPr marL="0" indent="0" algn="just">
              <a:lnSpc>
                <a:spcPct val="150000"/>
              </a:lnSpc>
              <a:spcBef>
                <a:spcPts val="1825"/>
              </a:spcBef>
              <a:buNone/>
            </a:pPr>
            <a:r>
              <a:rPr lang="ru" sz="1600" spc="-1" dirty="0">
                <a:solidFill>
                  <a:srgbClr val="262626"/>
                </a:solidFill>
                <a:latin typeface="Montserrat"/>
              </a:rPr>
              <a:t>Система может получать воздействия от внешней среды. В свою очередь система оказывает влияние на внешнюю среду.</a:t>
            </a:r>
            <a:endParaRPr sz="1600" spc="-1" dirty="0">
              <a:solidFill>
                <a:srgbClr val="262626"/>
              </a:solidFill>
              <a:latin typeface="Montserrat"/>
            </a:endParaRPr>
          </a:p>
          <a:p>
            <a:pPr marL="0" indent="0" algn="just">
              <a:lnSpc>
                <a:spcPct val="150000"/>
              </a:lnSpc>
              <a:spcBef>
                <a:spcPts val="1825"/>
              </a:spcBef>
              <a:buNone/>
            </a:pPr>
            <a:r>
              <a:rPr lang="ru" sz="1600" spc="-1" dirty="0">
                <a:solidFill>
                  <a:srgbClr val="262626"/>
                </a:solidFill>
                <a:latin typeface="Montserrat"/>
              </a:rPr>
              <a:t>Воздействия среды на систему не являются управляющими, носят случайный или вероятностный характер, могут быть существенными или несущественными.</a:t>
            </a:r>
            <a:endParaRPr sz="1600" spc="-1" dirty="0">
              <a:solidFill>
                <a:srgbClr val="262626"/>
              </a:solidFill>
              <a:latin typeface="Montserrat"/>
            </a:endParaRPr>
          </a:p>
          <a:p>
            <a:pPr marL="0" indent="0" algn="just">
              <a:lnSpc>
                <a:spcPct val="150000"/>
              </a:lnSpc>
              <a:spcBef>
                <a:spcPts val="1825"/>
              </a:spcBef>
              <a:buNone/>
            </a:pPr>
            <a:r>
              <a:rPr lang="ru" sz="1600" spc="-1" dirty="0">
                <a:solidFill>
                  <a:srgbClr val="262626"/>
                </a:solidFill>
                <a:latin typeface="Montserrat"/>
              </a:rPr>
              <a:t>Выделенные в систему элементы и отделение от среды может носить относительный характер и определяется задачами исследования, практическими целями.</a:t>
            </a:r>
            <a:endParaRPr sz="1600" spc="-1" dirty="0">
              <a:solidFill>
                <a:srgbClr val="262626"/>
              </a:solidFill>
              <a:latin typeface="Montserrat"/>
            </a:endParaRPr>
          </a:p>
          <a:p>
            <a:pPr marL="0" indent="0" algn="just">
              <a:lnSpc>
                <a:spcPct val="150000"/>
              </a:lnSpc>
              <a:spcBef>
                <a:spcPts val="1825"/>
              </a:spcBef>
              <a:spcAft>
                <a:spcPts val="1825"/>
              </a:spcAft>
              <a:buNone/>
            </a:pPr>
            <a:endParaRPr sz="1600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68" name="Google Shape;68;p15"/>
          <p:cNvSpPr/>
          <p:nvPr/>
        </p:nvSpPr>
        <p:spPr>
          <a:xfrm>
            <a:off x="1769779" y="2229211"/>
            <a:ext cx="2709435" cy="1063183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4270" tIns="104270" rIns="104270" bIns="104270" anchor="ctr" anchorCtr="0">
            <a:noAutofit/>
          </a:bodyPr>
          <a:lstStyle/>
          <a:p>
            <a:pPr algn="ctr"/>
            <a:r>
              <a:rPr lang="ru"/>
              <a:t>СИСТЕМА</a:t>
            </a:r>
            <a:endParaRPr/>
          </a:p>
        </p:txBody>
      </p:sp>
      <p:sp>
        <p:nvSpPr>
          <p:cNvPr id="69" name="Google Shape;69;p15"/>
          <p:cNvSpPr/>
          <p:nvPr/>
        </p:nvSpPr>
        <p:spPr>
          <a:xfrm>
            <a:off x="6348995" y="2229211"/>
            <a:ext cx="2709435" cy="1063183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4270" tIns="104270" rIns="104270" bIns="104270" anchor="ctr" anchorCtr="0">
            <a:noAutofit/>
          </a:bodyPr>
          <a:lstStyle/>
          <a:p>
            <a:pPr algn="ctr"/>
            <a:r>
              <a:rPr lang="ru"/>
              <a:t>ВНЕШНЯЯ СРЕДА</a:t>
            </a:r>
            <a:endParaRPr/>
          </a:p>
        </p:txBody>
      </p:sp>
      <p:cxnSp>
        <p:nvCxnSpPr>
          <p:cNvPr id="70" name="Google Shape;70;p15"/>
          <p:cNvCxnSpPr>
            <a:stCxn id="68" idx="2"/>
            <a:endCxn id="69" idx="2"/>
          </p:cNvCxnSpPr>
          <p:nvPr/>
        </p:nvCxnSpPr>
        <p:spPr>
          <a:xfrm rot="-5400000" flipH="1">
            <a:off x="5413715" y="1003175"/>
            <a:ext cx="661" cy="4579099"/>
          </a:xfrm>
          <a:prstGeom prst="bentConnector3">
            <a:avLst>
              <a:gd name="adj1" fmla="val 39687500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stealth" w="med" len="med"/>
          </a:ln>
        </p:spPr>
      </p:cxnSp>
      <p:cxnSp>
        <p:nvCxnSpPr>
          <p:cNvPr id="71" name="Google Shape;71;p15"/>
          <p:cNvCxnSpPr>
            <a:stCxn id="69" idx="0"/>
            <a:endCxn id="68" idx="0"/>
          </p:cNvCxnSpPr>
          <p:nvPr/>
        </p:nvCxnSpPr>
        <p:spPr>
          <a:xfrm rot="5400000">
            <a:off x="5413832" y="-60008"/>
            <a:ext cx="661" cy="4579099"/>
          </a:xfrm>
          <a:prstGeom prst="bentConnector3">
            <a:avLst>
              <a:gd name="adj1" fmla="val -39687500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stealth" w="med" len="med"/>
          </a:ln>
        </p:spPr>
      </p:cxnSp>
      <p:pic>
        <p:nvPicPr>
          <p:cNvPr id="8" name="Рисунок 7"/>
          <p:cNvPicPr/>
          <p:nvPr/>
        </p:nvPicPr>
        <p:blipFill>
          <a:blip r:embed="rId3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9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10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681551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>
            <a:spLocks noGrp="1"/>
          </p:cNvSpPr>
          <p:nvPr>
            <p:ph type="title"/>
          </p:nvPr>
        </p:nvSpPr>
        <p:spPr>
          <a:xfrm>
            <a:off x="364462" y="654077"/>
            <a:ext cx="9962890" cy="841617"/>
          </a:xfrm>
          <a:prstGeom prst="rect">
            <a:avLst/>
          </a:prstGeom>
        </p:spPr>
        <p:txBody>
          <a:bodyPr spcFirstLastPara="1" wrap="square" lIns="104270" tIns="104270" rIns="104270" bIns="104270" anchor="t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" sz="3600" spc="-1" dirty="0">
                <a:solidFill>
                  <a:srgbClr val="004892"/>
                </a:solidFill>
                <a:latin typeface="Montserrat"/>
                <a:ea typeface="+mn-ea"/>
                <a:cs typeface="+mn-cs"/>
              </a:rPr>
              <a:t>Свойства систем</a:t>
            </a:r>
            <a:endParaRPr sz="3600" spc="-1" dirty="0">
              <a:solidFill>
                <a:srgbClr val="004892"/>
              </a:solidFill>
              <a:latin typeface="Montserrat"/>
              <a:ea typeface="+mn-ea"/>
              <a:cs typeface="+mn-cs"/>
            </a:endParaRPr>
          </a:p>
        </p:txBody>
      </p:sp>
      <p:sp>
        <p:nvSpPr>
          <p:cNvPr id="77" name="Google Shape;77;p16"/>
          <p:cNvSpPr txBox="1">
            <a:spLocks noGrp="1"/>
          </p:cNvSpPr>
          <p:nvPr>
            <p:ph type="body" idx="4294967295"/>
          </p:nvPr>
        </p:nvSpPr>
        <p:spPr>
          <a:xfrm>
            <a:off x="364462" y="1693854"/>
            <a:ext cx="9962890" cy="5021264"/>
          </a:xfrm>
          <a:prstGeom prst="rect">
            <a:avLst/>
          </a:prstGeom>
        </p:spPr>
        <p:txBody>
          <a:bodyPr spcFirstLastPara="1" wrap="square" lIns="104270" tIns="104270" rIns="104270" bIns="104270" anchor="t" anchorCtr="0">
            <a:no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1825"/>
              </a:spcBef>
              <a:buSzPts val="1800"/>
              <a:buFont typeface="+mj-lt"/>
              <a:buAutoNum type="arabicPeriod"/>
            </a:pPr>
            <a:r>
              <a:rPr lang="ru" sz="1600" spc="-1" dirty="0">
                <a:solidFill>
                  <a:srgbClr val="262626"/>
                </a:solidFill>
                <a:latin typeface="Montserrat"/>
              </a:rPr>
              <a:t>Относительность (см. выше)</a:t>
            </a:r>
            <a:endParaRPr sz="1600" spc="-1" dirty="0">
              <a:solidFill>
                <a:srgbClr val="262626"/>
              </a:solidFill>
              <a:latin typeface="Montserrat"/>
            </a:endParaRPr>
          </a:p>
          <a:p>
            <a:pPr marL="342900" indent="-342900" algn="just">
              <a:lnSpc>
                <a:spcPct val="150000"/>
              </a:lnSpc>
              <a:spcBef>
                <a:spcPts val="1825"/>
              </a:spcBef>
              <a:buSzPts val="1800"/>
              <a:buFont typeface="+mj-lt"/>
              <a:buAutoNum type="arabicPeriod"/>
            </a:pPr>
            <a:r>
              <a:rPr lang="ru" sz="1600" spc="-1" dirty="0">
                <a:solidFill>
                  <a:srgbClr val="262626"/>
                </a:solidFill>
                <a:latin typeface="Montserrat"/>
              </a:rPr>
              <a:t>Равновесие. Способность в отсутствии внешних воздействий сохранять заранее заданное состояние.</a:t>
            </a:r>
            <a:endParaRPr sz="1600" spc="-1" dirty="0">
              <a:solidFill>
                <a:srgbClr val="262626"/>
              </a:solidFill>
              <a:latin typeface="Montserrat"/>
            </a:endParaRPr>
          </a:p>
          <a:p>
            <a:pPr marL="342900" indent="-342900" algn="just">
              <a:lnSpc>
                <a:spcPct val="150000"/>
              </a:lnSpc>
              <a:spcBef>
                <a:spcPts val="1825"/>
              </a:spcBef>
              <a:buSzPts val="1800"/>
              <a:buFont typeface="+mj-lt"/>
              <a:buAutoNum type="arabicPeriod"/>
            </a:pPr>
            <a:r>
              <a:rPr lang="ru" sz="1600" spc="-1" dirty="0">
                <a:solidFill>
                  <a:srgbClr val="262626"/>
                </a:solidFill>
                <a:latin typeface="Montserrat"/>
              </a:rPr>
              <a:t>Устойчивость. Способность системы возвращаться в состояние равновесие после того, как она была выведена из него под влиянием внешнего воздействия.</a:t>
            </a:r>
            <a:endParaRPr sz="1600" spc="-1" dirty="0">
              <a:solidFill>
                <a:srgbClr val="262626"/>
              </a:solidFill>
              <a:latin typeface="Montserrat"/>
            </a:endParaRPr>
          </a:p>
          <a:p>
            <a:pPr marL="342900" indent="-342900" algn="just">
              <a:lnSpc>
                <a:spcPct val="150000"/>
              </a:lnSpc>
              <a:spcBef>
                <a:spcPts val="1825"/>
              </a:spcBef>
              <a:buSzPts val="1800"/>
              <a:buFont typeface="+mj-lt"/>
              <a:buAutoNum type="arabicPeriod"/>
            </a:pPr>
            <a:r>
              <a:rPr lang="ru" sz="1600" spc="-1" dirty="0">
                <a:solidFill>
                  <a:srgbClr val="262626"/>
                </a:solidFill>
                <a:latin typeface="Montserrat"/>
              </a:rPr>
              <a:t>Делимость и иерархичность. Система может рассматриваться как часть более крупной системы</a:t>
            </a:r>
            <a:endParaRPr sz="1600" spc="-1" dirty="0">
              <a:solidFill>
                <a:srgbClr val="262626"/>
              </a:solidFill>
              <a:latin typeface="Montserrat"/>
            </a:endParaRPr>
          </a:p>
          <a:p>
            <a:pPr marL="0" indent="0" algn="just">
              <a:spcBef>
                <a:spcPts val="1825"/>
              </a:spcBef>
              <a:spcAft>
                <a:spcPts val="1825"/>
              </a:spcAft>
              <a:buNone/>
            </a:pPr>
            <a:endParaRPr dirty="0"/>
          </a:p>
        </p:txBody>
      </p:sp>
      <p:pic>
        <p:nvPicPr>
          <p:cNvPr id="4" name="Рисунок 7"/>
          <p:cNvPicPr/>
          <p:nvPr/>
        </p:nvPicPr>
        <p:blipFill>
          <a:blip r:embed="rId3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5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6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956668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>
            <a:spLocks noGrp="1"/>
          </p:cNvSpPr>
          <p:nvPr>
            <p:ph type="title"/>
          </p:nvPr>
        </p:nvSpPr>
        <p:spPr>
          <a:xfrm>
            <a:off x="364462" y="654077"/>
            <a:ext cx="9962890" cy="841617"/>
          </a:xfrm>
          <a:prstGeom prst="rect">
            <a:avLst/>
          </a:prstGeom>
        </p:spPr>
        <p:txBody>
          <a:bodyPr spcFirstLastPara="1" wrap="square" lIns="104270" tIns="104270" rIns="104270" bIns="104270" anchor="t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" sz="3600" spc="-1" dirty="0">
                <a:solidFill>
                  <a:srgbClr val="004892"/>
                </a:solidFill>
                <a:latin typeface="Montserrat"/>
                <a:ea typeface="+mn-ea"/>
                <a:cs typeface="+mn-cs"/>
              </a:rPr>
              <a:t>Особенности систем управления</a:t>
            </a:r>
            <a:endParaRPr sz="3600" spc="-1" dirty="0">
              <a:solidFill>
                <a:srgbClr val="004892"/>
              </a:solidFill>
              <a:latin typeface="Montserrat"/>
              <a:ea typeface="+mn-ea"/>
              <a:cs typeface="+mn-cs"/>
            </a:endParaRPr>
          </a:p>
        </p:txBody>
      </p:sp>
      <p:sp>
        <p:nvSpPr>
          <p:cNvPr id="83" name="Google Shape;83;p17"/>
          <p:cNvSpPr txBox="1">
            <a:spLocks noGrp="1"/>
          </p:cNvSpPr>
          <p:nvPr>
            <p:ph type="body" idx="4294967295"/>
          </p:nvPr>
        </p:nvSpPr>
        <p:spPr>
          <a:xfrm>
            <a:off x="364462" y="1693854"/>
            <a:ext cx="9962890" cy="4840146"/>
          </a:xfrm>
          <a:prstGeom prst="rect">
            <a:avLst/>
          </a:prstGeom>
        </p:spPr>
        <p:txBody>
          <a:bodyPr spcFirstLastPara="1" wrap="square" lIns="104270" tIns="104270" rIns="104270" bIns="104270" anchor="t" anchorCtr="0">
            <a:no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0"/>
              </a:spcBef>
              <a:buSzPts val="1800"/>
              <a:buFont typeface="+mj-lt"/>
              <a:buAutoNum type="arabicPeriod"/>
            </a:pPr>
            <a:r>
              <a:rPr lang="ru" sz="1600" spc="-1" dirty="0">
                <a:solidFill>
                  <a:srgbClr val="262626"/>
                </a:solidFill>
                <a:latin typeface="Montserrat"/>
              </a:rPr>
              <a:t>Наличие у системы общего назначения (цели)</a:t>
            </a:r>
            <a:endParaRPr sz="1600" spc="-1" dirty="0">
              <a:solidFill>
                <a:srgbClr val="262626"/>
              </a:solidFill>
              <a:latin typeface="Montserrat"/>
            </a:endParaRPr>
          </a:p>
          <a:p>
            <a:pPr marL="342900" indent="-342900" algn="just">
              <a:lnSpc>
                <a:spcPct val="150000"/>
              </a:lnSpc>
              <a:spcBef>
                <a:spcPts val="0"/>
              </a:spcBef>
              <a:buSzPts val="1800"/>
              <a:buFont typeface="+mj-lt"/>
              <a:buAutoNum type="arabicPeriod"/>
            </a:pPr>
            <a:r>
              <a:rPr lang="ru" sz="1600" spc="-1" dirty="0">
                <a:solidFill>
                  <a:srgbClr val="262626"/>
                </a:solidFill>
                <a:latin typeface="Montserrat"/>
              </a:rPr>
              <a:t>Наличие большого числа взаимосвязанных и взаимодействующих элементов. Изменение характера работы одного из элементов обычно отражается на функционировании других и всей системы</a:t>
            </a:r>
            <a:endParaRPr sz="1600" spc="-1" dirty="0">
              <a:solidFill>
                <a:srgbClr val="262626"/>
              </a:solidFill>
              <a:latin typeface="Montserrat"/>
            </a:endParaRPr>
          </a:p>
          <a:p>
            <a:pPr marL="342900" indent="-342900" algn="just">
              <a:lnSpc>
                <a:spcPct val="150000"/>
              </a:lnSpc>
              <a:spcBef>
                <a:spcPts val="0"/>
              </a:spcBef>
              <a:buSzPts val="1800"/>
              <a:buFont typeface="+mj-lt"/>
              <a:buAutoNum type="arabicPeriod"/>
            </a:pPr>
            <a:r>
              <a:rPr lang="ru" sz="1600" spc="-1" dirty="0">
                <a:solidFill>
                  <a:srgbClr val="262626"/>
                </a:solidFill>
                <a:latin typeface="Montserrat"/>
              </a:rPr>
              <a:t>Сложность структуры и связей элементов системы, их переменность, обеспечивающая многорежимный характер функционирования и возможность адаптации к изменениям.</a:t>
            </a:r>
            <a:endParaRPr sz="1600" spc="-1" dirty="0">
              <a:solidFill>
                <a:srgbClr val="262626"/>
              </a:solidFill>
              <a:latin typeface="Montserrat"/>
            </a:endParaRPr>
          </a:p>
          <a:p>
            <a:pPr marL="342900" indent="-342900" algn="just">
              <a:lnSpc>
                <a:spcPct val="150000"/>
              </a:lnSpc>
              <a:spcBef>
                <a:spcPts val="0"/>
              </a:spcBef>
              <a:buSzPts val="1800"/>
              <a:buFont typeface="+mj-lt"/>
              <a:buAutoNum type="arabicPeriod"/>
            </a:pPr>
            <a:r>
              <a:rPr lang="ru" sz="1600" spc="-1" dirty="0">
                <a:solidFill>
                  <a:srgbClr val="262626"/>
                </a:solidFill>
                <a:latin typeface="Montserrat"/>
              </a:rPr>
              <a:t>Система, а также входящие в нее элементы являются многофункциональными.</a:t>
            </a:r>
            <a:endParaRPr sz="1600" spc="-1" dirty="0">
              <a:solidFill>
                <a:srgbClr val="262626"/>
              </a:solidFill>
              <a:latin typeface="Montserrat"/>
            </a:endParaRPr>
          </a:p>
          <a:p>
            <a:pPr marL="342900" indent="-342900" algn="just">
              <a:lnSpc>
                <a:spcPct val="150000"/>
              </a:lnSpc>
              <a:spcBef>
                <a:spcPts val="0"/>
              </a:spcBef>
              <a:buSzPts val="1800"/>
              <a:buFont typeface="+mj-lt"/>
              <a:buAutoNum type="arabicPeriod"/>
            </a:pPr>
            <a:r>
              <a:rPr lang="ru" sz="1600" spc="-1" dirty="0">
                <a:solidFill>
                  <a:srgbClr val="262626"/>
                </a:solidFill>
                <a:latin typeface="Montserrat"/>
              </a:rPr>
              <a:t>Система содержит сложную сеть как причинных, так и случайных связей. При этом одни элементы могут иметь непосредственную связь, другие – косвенную, третьи – очень отдаленную. Такой характер связей относится как к внутренним компонентам системы, так и к взаимодействию с внешней средой.</a:t>
            </a:r>
            <a:endParaRPr sz="1600" spc="-1" dirty="0">
              <a:solidFill>
                <a:srgbClr val="262626"/>
              </a:solidFill>
              <a:latin typeface="Montserrat"/>
            </a:endParaRPr>
          </a:p>
        </p:txBody>
      </p:sp>
      <p:pic>
        <p:nvPicPr>
          <p:cNvPr id="4" name="Рисунок 7"/>
          <p:cNvPicPr/>
          <p:nvPr/>
        </p:nvPicPr>
        <p:blipFill>
          <a:blip r:embed="rId3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5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6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375586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>
            <a:spLocks noGrp="1"/>
          </p:cNvSpPr>
          <p:nvPr>
            <p:ph type="title"/>
          </p:nvPr>
        </p:nvSpPr>
        <p:spPr>
          <a:xfrm>
            <a:off x="364462" y="654077"/>
            <a:ext cx="9962890" cy="841617"/>
          </a:xfrm>
          <a:prstGeom prst="rect">
            <a:avLst/>
          </a:prstGeom>
        </p:spPr>
        <p:txBody>
          <a:bodyPr spcFirstLastPara="1" wrap="square" lIns="104270" tIns="104270" rIns="104270" bIns="104270" anchor="t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" sz="3600" spc="-1" dirty="0">
                <a:solidFill>
                  <a:srgbClr val="004892"/>
                </a:solidFill>
                <a:latin typeface="Montserrat"/>
                <a:ea typeface="+mn-ea"/>
                <a:cs typeface="+mn-cs"/>
              </a:rPr>
              <a:t>Особенности систем управления</a:t>
            </a:r>
            <a:endParaRPr sz="3600" spc="-1" dirty="0">
              <a:solidFill>
                <a:srgbClr val="004892"/>
              </a:solidFill>
              <a:latin typeface="Montserrat"/>
              <a:ea typeface="+mn-ea"/>
              <a:cs typeface="+mn-cs"/>
            </a:endParaRPr>
          </a:p>
        </p:txBody>
      </p:sp>
      <p:sp>
        <p:nvSpPr>
          <p:cNvPr id="89" name="Google Shape;89;p18"/>
          <p:cNvSpPr txBox="1">
            <a:spLocks noGrp="1"/>
          </p:cNvSpPr>
          <p:nvPr>
            <p:ph type="body" idx="4294967295"/>
          </p:nvPr>
        </p:nvSpPr>
        <p:spPr>
          <a:xfrm>
            <a:off x="364462" y="1693854"/>
            <a:ext cx="9962890" cy="5021264"/>
          </a:xfrm>
          <a:prstGeom prst="rect">
            <a:avLst/>
          </a:prstGeom>
        </p:spPr>
        <p:txBody>
          <a:bodyPr spcFirstLastPara="1" wrap="square" lIns="104270" tIns="104270" rIns="104270" bIns="104270" anchor="t" anchorCtr="0">
            <a:no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1825"/>
              </a:spcBef>
              <a:buSzPts val="1800"/>
              <a:buFont typeface="+mj-lt"/>
              <a:buAutoNum type="arabicPeriod" startAt="6"/>
            </a:pPr>
            <a:r>
              <a:rPr lang="ru" sz="1600" spc="-1" dirty="0">
                <a:solidFill>
                  <a:srgbClr val="262626"/>
                </a:solidFill>
                <a:latin typeface="Montserrat"/>
              </a:rPr>
              <a:t>Взаимодействие элементов в системе может происходить на основе обмена информацией, энергией, материалами, продукцией и др.</a:t>
            </a:r>
            <a:endParaRPr sz="1600" spc="-1" dirty="0">
              <a:solidFill>
                <a:srgbClr val="262626"/>
              </a:solidFill>
              <a:latin typeface="Montserrat"/>
            </a:endParaRPr>
          </a:p>
          <a:p>
            <a:pPr marL="342900" indent="-342900" algn="just">
              <a:lnSpc>
                <a:spcPct val="150000"/>
              </a:lnSpc>
              <a:spcBef>
                <a:spcPts val="1825"/>
              </a:spcBef>
              <a:buSzPts val="1800"/>
              <a:buFont typeface="+mj-lt"/>
              <a:buAutoNum type="arabicPeriod" startAt="6"/>
            </a:pPr>
            <a:r>
              <a:rPr lang="ru" sz="1600" spc="-1" dirty="0">
                <a:solidFill>
                  <a:srgbClr val="262626"/>
                </a:solidFill>
                <a:latin typeface="Montserrat"/>
              </a:rPr>
              <a:t>Структура системы в большинстве случаев является многоуровневой (иерархической) для улучшения управления. При этом сочетается централизованное управление и определенная автономность частей системы.</a:t>
            </a:r>
            <a:endParaRPr sz="1600" spc="-1" dirty="0">
              <a:solidFill>
                <a:srgbClr val="262626"/>
              </a:solidFill>
              <a:latin typeface="Montserrat"/>
            </a:endParaRPr>
          </a:p>
          <a:p>
            <a:pPr marL="342900" indent="-342900" algn="just">
              <a:lnSpc>
                <a:spcPct val="150000"/>
              </a:lnSpc>
              <a:spcBef>
                <a:spcPts val="1825"/>
              </a:spcBef>
              <a:buSzPts val="1800"/>
              <a:buFont typeface="+mj-lt"/>
              <a:buAutoNum type="arabicPeriod" startAt="6"/>
            </a:pPr>
            <a:r>
              <a:rPr lang="ru" sz="1600" spc="-1" dirty="0">
                <a:solidFill>
                  <a:srgbClr val="262626"/>
                </a:solidFill>
                <a:latin typeface="Montserrat"/>
              </a:rPr>
              <a:t>Наличие больших потоков информации, сложной информационной структуры, достаточно сложных алгоритмов переработки информации.</a:t>
            </a:r>
            <a:endParaRPr sz="1600" spc="-1" dirty="0">
              <a:solidFill>
                <a:srgbClr val="262626"/>
              </a:solidFill>
              <a:latin typeface="Montserrat"/>
            </a:endParaRPr>
          </a:p>
          <a:p>
            <a:pPr marL="342900" indent="-342900" algn="just">
              <a:lnSpc>
                <a:spcPct val="150000"/>
              </a:lnSpc>
              <a:spcBef>
                <a:spcPts val="1825"/>
              </a:spcBef>
              <a:buSzPts val="1800"/>
              <a:buFont typeface="+mj-lt"/>
              <a:buAutoNum type="arabicPeriod" startAt="6"/>
            </a:pPr>
            <a:r>
              <a:rPr lang="ru" sz="1600" spc="-1" dirty="0">
                <a:solidFill>
                  <a:srgbClr val="262626"/>
                </a:solidFill>
                <a:latin typeface="Montserrat"/>
              </a:rPr>
              <a:t>Может характеризоваться неопределенностью, т. к. в некоторых случаях трудно предсказать результат того или иного управляющего воздействия из-за сложности взаимодействия целей и интересов как отдельных элементов, так и групп.</a:t>
            </a:r>
            <a:endParaRPr sz="1600" spc="-1" dirty="0">
              <a:solidFill>
                <a:srgbClr val="262626"/>
              </a:solidFill>
              <a:latin typeface="Montserrat"/>
            </a:endParaRPr>
          </a:p>
        </p:txBody>
      </p:sp>
      <p:pic>
        <p:nvPicPr>
          <p:cNvPr id="4" name="Рисунок 7"/>
          <p:cNvPicPr/>
          <p:nvPr/>
        </p:nvPicPr>
        <p:blipFill>
          <a:blip r:embed="rId3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5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6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14863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>
            <a:spLocks noGrp="1"/>
          </p:cNvSpPr>
          <p:nvPr>
            <p:ph type="title"/>
          </p:nvPr>
        </p:nvSpPr>
        <p:spPr>
          <a:xfrm>
            <a:off x="364462" y="654077"/>
            <a:ext cx="9962890" cy="841617"/>
          </a:xfrm>
          <a:prstGeom prst="rect">
            <a:avLst/>
          </a:prstGeom>
        </p:spPr>
        <p:txBody>
          <a:bodyPr spcFirstLastPara="1" wrap="square" lIns="104270" tIns="104270" rIns="104270" bIns="104270" anchor="t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body" idx="4294967295"/>
          </p:nvPr>
        </p:nvSpPr>
        <p:spPr>
          <a:xfrm>
            <a:off x="364462" y="1693854"/>
            <a:ext cx="9962890" cy="5021264"/>
          </a:xfrm>
          <a:prstGeom prst="rect">
            <a:avLst/>
          </a:prstGeom>
        </p:spPr>
        <p:txBody>
          <a:bodyPr spcFirstLastPara="1" wrap="square" lIns="104270" tIns="104270" rIns="104270" bIns="104270" anchor="t" anchorCtr="0">
            <a:noAutofit/>
          </a:bodyPr>
          <a:lstStyle/>
          <a:p>
            <a:pPr marL="0" indent="0" algn="just">
              <a:lnSpc>
                <a:spcPct val="150000"/>
              </a:lnSpc>
              <a:spcBef>
                <a:spcPts val="1825"/>
              </a:spcBef>
              <a:buSzPts val="1800"/>
              <a:buNone/>
            </a:pPr>
            <a:r>
              <a:rPr lang="ru" sz="1600" spc="-1" dirty="0">
                <a:solidFill>
                  <a:srgbClr val="262626"/>
                </a:solidFill>
                <a:latin typeface="Montserrat"/>
              </a:rPr>
              <a:t>Управление – целенаправленное воздействие на объект или процесс, в результате которого поддерживаются необходимые качественные или количественные характеристики, определяющие их состояние, или происходят заданные изменения этих характеристик.</a:t>
            </a:r>
            <a:endParaRPr sz="1600" spc="-1" dirty="0">
              <a:solidFill>
                <a:srgbClr val="262626"/>
              </a:solidFill>
              <a:latin typeface="Montserrat"/>
            </a:endParaRPr>
          </a:p>
          <a:p>
            <a:pPr marL="0" indent="0" algn="just">
              <a:lnSpc>
                <a:spcPct val="150000"/>
              </a:lnSpc>
              <a:spcBef>
                <a:spcPts val="1825"/>
              </a:spcBef>
              <a:buSzPts val="1800"/>
              <a:buNone/>
            </a:pPr>
            <a:r>
              <a:rPr lang="ru" sz="1600" spc="-1" dirty="0">
                <a:solidFill>
                  <a:srgbClr val="262626"/>
                </a:solidFill>
                <a:latin typeface="Montserrat"/>
              </a:rPr>
              <a:t>Систему, которую рассматривают с точки зрения процессов управления, называют системой управления (СУ).</a:t>
            </a:r>
            <a:endParaRPr sz="1600" spc="-1" dirty="0">
              <a:solidFill>
                <a:srgbClr val="262626"/>
              </a:solidFill>
              <a:latin typeface="Montserrat"/>
            </a:endParaRPr>
          </a:p>
          <a:p>
            <a:pPr marL="0" indent="0" algn="just">
              <a:lnSpc>
                <a:spcPct val="150000"/>
              </a:lnSpc>
              <a:spcBef>
                <a:spcPts val="1825"/>
              </a:spcBef>
              <a:buSzPts val="1800"/>
              <a:buNone/>
            </a:pPr>
            <a:r>
              <a:rPr lang="ru" sz="1600" spc="-1" dirty="0">
                <a:solidFill>
                  <a:srgbClr val="262626"/>
                </a:solidFill>
                <a:latin typeface="Montserrat"/>
              </a:rPr>
              <a:t>Всякая СУ состоит из двух подсистем: управляющей (УС) и управляемой.</a:t>
            </a:r>
            <a:endParaRPr sz="1600" spc="-1" dirty="0">
              <a:solidFill>
                <a:srgbClr val="262626"/>
              </a:solidFill>
              <a:latin typeface="Montserrat"/>
            </a:endParaRPr>
          </a:p>
          <a:p>
            <a:pPr marL="0" indent="0" algn="just">
              <a:lnSpc>
                <a:spcPct val="150000"/>
              </a:lnSpc>
              <a:spcBef>
                <a:spcPts val="1825"/>
              </a:spcBef>
              <a:buSzPts val="1800"/>
              <a:buNone/>
            </a:pPr>
            <a:r>
              <a:rPr lang="ru" sz="1600" spc="-1" dirty="0">
                <a:solidFill>
                  <a:srgbClr val="262626"/>
                </a:solidFill>
                <a:latin typeface="Montserrat"/>
              </a:rPr>
              <a:t>Управление от простого воздействия отличается направленностью на выполнение необходимой задачи.</a:t>
            </a:r>
            <a:endParaRPr sz="1600" spc="-1" dirty="0">
              <a:solidFill>
                <a:srgbClr val="262626"/>
              </a:solidFill>
              <a:latin typeface="Montserrat"/>
            </a:endParaRPr>
          </a:p>
          <a:p>
            <a:pPr marL="0" indent="0" algn="just">
              <a:lnSpc>
                <a:spcPct val="150000"/>
              </a:lnSpc>
              <a:spcBef>
                <a:spcPts val="1825"/>
              </a:spcBef>
              <a:buSzPts val="1800"/>
              <a:buNone/>
            </a:pPr>
            <a:endParaRPr sz="1600" spc="-1" dirty="0">
              <a:solidFill>
                <a:srgbClr val="262626"/>
              </a:solidFill>
              <a:latin typeface="Montserrat"/>
            </a:endParaRPr>
          </a:p>
          <a:p>
            <a:pPr marL="0" indent="0" algn="just">
              <a:lnSpc>
                <a:spcPct val="150000"/>
              </a:lnSpc>
              <a:spcBef>
                <a:spcPts val="1825"/>
              </a:spcBef>
              <a:buClr>
                <a:schemeClr val="dk1"/>
              </a:buClr>
              <a:buSzPts val="1800"/>
              <a:buNone/>
            </a:pPr>
            <a:endParaRPr sz="1600" spc="-1" dirty="0">
              <a:solidFill>
                <a:srgbClr val="262626"/>
              </a:solidFill>
              <a:latin typeface="Montserrat"/>
            </a:endParaRPr>
          </a:p>
          <a:p>
            <a:pPr marL="0" indent="0" algn="just">
              <a:lnSpc>
                <a:spcPct val="150000"/>
              </a:lnSpc>
              <a:spcBef>
                <a:spcPts val="1825"/>
              </a:spcBef>
              <a:spcAft>
                <a:spcPts val="1825"/>
              </a:spcAft>
              <a:buSzPts val="1800"/>
              <a:buNone/>
            </a:pPr>
            <a:endParaRPr sz="1600" spc="-1" dirty="0">
              <a:solidFill>
                <a:srgbClr val="262626"/>
              </a:solidFill>
              <a:latin typeface="Montserrat"/>
            </a:endParaRPr>
          </a:p>
        </p:txBody>
      </p:sp>
      <p:pic>
        <p:nvPicPr>
          <p:cNvPr id="4" name="Рисунок 7"/>
          <p:cNvPicPr/>
          <p:nvPr/>
        </p:nvPicPr>
        <p:blipFill>
          <a:blip r:embed="rId3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5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6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197462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0"/>
          <p:cNvSpPr txBox="1">
            <a:spLocks noGrp="1"/>
          </p:cNvSpPr>
          <p:nvPr>
            <p:ph type="title"/>
          </p:nvPr>
        </p:nvSpPr>
        <p:spPr>
          <a:xfrm>
            <a:off x="364462" y="654077"/>
            <a:ext cx="9962890" cy="841617"/>
          </a:xfrm>
          <a:prstGeom prst="rect">
            <a:avLst/>
          </a:prstGeom>
        </p:spPr>
        <p:txBody>
          <a:bodyPr spcFirstLastPara="1" wrap="square" lIns="104270" tIns="104270" rIns="104270" bIns="104270" anchor="t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01" name="Google Shape;101;p20"/>
          <p:cNvSpPr txBox="1">
            <a:spLocks noGrp="1"/>
          </p:cNvSpPr>
          <p:nvPr>
            <p:ph type="body" idx="4294967295"/>
          </p:nvPr>
        </p:nvSpPr>
        <p:spPr>
          <a:xfrm>
            <a:off x="364462" y="1693854"/>
            <a:ext cx="9962890" cy="5021264"/>
          </a:xfrm>
          <a:prstGeom prst="rect">
            <a:avLst/>
          </a:prstGeom>
        </p:spPr>
        <p:txBody>
          <a:bodyPr spcFirstLastPara="1" wrap="square" lIns="104270" tIns="104270" rIns="104270" bIns="104270" anchor="t" anchorCtr="0"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1825"/>
              </a:spcAft>
              <a:buNone/>
            </a:pPr>
            <a:endParaRPr/>
          </a:p>
        </p:txBody>
      </p:sp>
      <p:pic>
        <p:nvPicPr>
          <p:cNvPr id="102" name="Google Shape;10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20378" y="1693832"/>
            <a:ext cx="7595642" cy="465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7"/>
          <p:cNvPicPr/>
          <p:nvPr/>
        </p:nvPicPr>
        <p:blipFill>
          <a:blip r:embed="rId4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6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7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258096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1"/>
          <p:cNvSpPr txBox="1">
            <a:spLocks noGrp="1"/>
          </p:cNvSpPr>
          <p:nvPr>
            <p:ph type="title"/>
          </p:nvPr>
        </p:nvSpPr>
        <p:spPr>
          <a:xfrm>
            <a:off x="364462" y="654077"/>
            <a:ext cx="9962890" cy="841617"/>
          </a:xfrm>
          <a:prstGeom prst="rect">
            <a:avLst/>
          </a:prstGeom>
        </p:spPr>
        <p:txBody>
          <a:bodyPr spcFirstLastPara="1" wrap="square" lIns="104270" tIns="104270" rIns="104270" bIns="104270" anchor="t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08" name="Google Shape;108;p21"/>
          <p:cNvSpPr txBox="1">
            <a:spLocks noGrp="1"/>
          </p:cNvSpPr>
          <p:nvPr>
            <p:ph type="body" idx="4294967295"/>
          </p:nvPr>
        </p:nvSpPr>
        <p:spPr>
          <a:xfrm>
            <a:off x="364462" y="1693854"/>
            <a:ext cx="9962890" cy="5021264"/>
          </a:xfrm>
          <a:prstGeom prst="rect">
            <a:avLst/>
          </a:prstGeom>
        </p:spPr>
        <p:txBody>
          <a:bodyPr spcFirstLastPara="1" wrap="square" lIns="104270" tIns="104270" rIns="104270" bIns="104270" anchor="t" anchorCtr="0">
            <a:noAutofit/>
          </a:bodyPr>
          <a:lstStyle/>
          <a:p>
            <a:pPr marL="0" indent="0" algn="just"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ru" sz="1600" spc="-1" dirty="0">
                <a:solidFill>
                  <a:srgbClr val="262626"/>
                </a:solidFill>
                <a:latin typeface="Montserrat"/>
              </a:rPr>
              <a:t>Для качественности процесса управления УС должна обеспечить:</a:t>
            </a:r>
            <a:endParaRPr sz="1600" spc="-1" dirty="0">
              <a:solidFill>
                <a:srgbClr val="262626"/>
              </a:solidFill>
              <a:latin typeface="Montserrat"/>
            </a:endParaRPr>
          </a:p>
          <a:p>
            <a:pPr marL="0" indent="0" algn="just">
              <a:spcBef>
                <a:spcPts val="1825"/>
              </a:spcBef>
              <a:buClr>
                <a:schemeClr val="dk1"/>
              </a:buClr>
              <a:buSzPts val="1100"/>
              <a:buNone/>
            </a:pPr>
            <a:r>
              <a:rPr lang="ru" sz="1600" spc="-1" dirty="0">
                <a:solidFill>
                  <a:srgbClr val="262626"/>
                </a:solidFill>
                <a:latin typeface="Montserrat"/>
              </a:rPr>
              <a:t>1. Получение своевременной объективной и достоверной информации о состоянии УО.</a:t>
            </a:r>
            <a:endParaRPr sz="1600" spc="-1" dirty="0">
              <a:solidFill>
                <a:srgbClr val="262626"/>
              </a:solidFill>
              <a:latin typeface="Montserrat"/>
            </a:endParaRPr>
          </a:p>
          <a:p>
            <a:pPr marL="0" indent="0" algn="just">
              <a:spcBef>
                <a:spcPts val="1825"/>
              </a:spcBef>
              <a:buClr>
                <a:schemeClr val="dk1"/>
              </a:buClr>
              <a:buSzPts val="1100"/>
              <a:buNone/>
            </a:pPr>
            <a:r>
              <a:rPr lang="ru" sz="1600" spc="-1" dirty="0">
                <a:solidFill>
                  <a:srgbClr val="262626"/>
                </a:solidFill>
                <a:latin typeface="Montserrat"/>
              </a:rPr>
              <a:t>2. Быструю обработку информации и выработку решения, по возможности оптимального.</a:t>
            </a:r>
            <a:endParaRPr sz="1600" spc="-1" dirty="0">
              <a:solidFill>
                <a:srgbClr val="262626"/>
              </a:solidFill>
              <a:latin typeface="Montserrat"/>
            </a:endParaRPr>
          </a:p>
          <a:p>
            <a:pPr marL="0" indent="0" algn="just">
              <a:spcBef>
                <a:spcPts val="1825"/>
              </a:spcBef>
              <a:buNone/>
            </a:pPr>
            <a:r>
              <a:rPr lang="ru" sz="1600" spc="-1" dirty="0">
                <a:solidFill>
                  <a:srgbClr val="262626"/>
                </a:solidFill>
                <a:latin typeface="Montserrat"/>
              </a:rPr>
              <a:t>3. Своевременную и точную передачу команды.</a:t>
            </a:r>
            <a:endParaRPr sz="1600" spc="-1" dirty="0">
              <a:solidFill>
                <a:srgbClr val="262626"/>
              </a:solidFill>
              <a:latin typeface="Montserrat"/>
            </a:endParaRPr>
          </a:p>
          <a:p>
            <a:pPr marL="0" indent="0" algn="just">
              <a:spcBef>
                <a:spcPts val="1825"/>
              </a:spcBef>
              <a:buClr>
                <a:schemeClr val="dk1"/>
              </a:buClr>
              <a:buSzPts val="1100"/>
              <a:buNone/>
            </a:pPr>
            <a:r>
              <a:rPr lang="ru" sz="1600" spc="-1" dirty="0">
                <a:solidFill>
                  <a:srgbClr val="262626"/>
                </a:solidFill>
                <a:latin typeface="Montserrat"/>
              </a:rPr>
              <a:t>4. Правильную реализацию команды исполнительными органами.</a:t>
            </a:r>
            <a:endParaRPr sz="1600" spc="-1" dirty="0">
              <a:solidFill>
                <a:srgbClr val="262626"/>
              </a:solidFill>
              <a:latin typeface="Montserrat"/>
            </a:endParaRPr>
          </a:p>
          <a:p>
            <a:pPr marL="0" indent="0" algn="just">
              <a:spcBef>
                <a:spcPts val="1825"/>
              </a:spcBef>
              <a:spcAft>
                <a:spcPts val="1825"/>
              </a:spcAft>
              <a:buNone/>
            </a:pPr>
            <a:endParaRPr dirty="0"/>
          </a:p>
        </p:txBody>
      </p:sp>
      <p:pic>
        <p:nvPicPr>
          <p:cNvPr id="4" name="Рисунок 7"/>
          <p:cNvPicPr/>
          <p:nvPr/>
        </p:nvPicPr>
        <p:blipFill>
          <a:blip r:embed="rId3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5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6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50882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2"/>
          <p:cNvSpPr txBox="1">
            <a:spLocks noGrp="1"/>
          </p:cNvSpPr>
          <p:nvPr>
            <p:ph type="title"/>
          </p:nvPr>
        </p:nvSpPr>
        <p:spPr>
          <a:xfrm>
            <a:off x="364462" y="654077"/>
            <a:ext cx="9962890" cy="841617"/>
          </a:xfrm>
          <a:prstGeom prst="rect">
            <a:avLst/>
          </a:prstGeom>
        </p:spPr>
        <p:txBody>
          <a:bodyPr spcFirstLastPara="1" wrap="square" lIns="104270" tIns="104270" rIns="104270" bIns="104270" anchor="t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" sz="3600" spc="-1" dirty="0">
                <a:solidFill>
                  <a:srgbClr val="004892"/>
                </a:solidFill>
                <a:latin typeface="Montserrat"/>
                <a:ea typeface="+mn-ea"/>
                <a:cs typeface="+mn-cs"/>
              </a:rPr>
              <a:t>Виды управления</a:t>
            </a:r>
            <a:endParaRPr sz="3600" spc="-1" dirty="0">
              <a:solidFill>
                <a:srgbClr val="004892"/>
              </a:solidFill>
              <a:latin typeface="Montserrat"/>
              <a:ea typeface="+mn-ea"/>
              <a:cs typeface="+mn-cs"/>
            </a:endParaRPr>
          </a:p>
        </p:txBody>
      </p:sp>
      <p:sp>
        <p:nvSpPr>
          <p:cNvPr id="114" name="Google Shape;114;p22"/>
          <p:cNvSpPr txBox="1">
            <a:spLocks noGrp="1"/>
          </p:cNvSpPr>
          <p:nvPr>
            <p:ph type="body" idx="4294967295"/>
          </p:nvPr>
        </p:nvSpPr>
        <p:spPr>
          <a:xfrm>
            <a:off x="364462" y="1693854"/>
            <a:ext cx="9962890" cy="5021264"/>
          </a:xfrm>
          <a:prstGeom prst="rect">
            <a:avLst/>
          </a:prstGeom>
        </p:spPr>
        <p:txBody>
          <a:bodyPr spcFirstLastPara="1" wrap="square" lIns="104270" tIns="104270" rIns="104270" bIns="104270" anchor="t" anchorCtr="0">
            <a:noAutofit/>
          </a:bodyPr>
          <a:lstStyle/>
          <a:p>
            <a:pPr marL="0" indent="0" algn="just">
              <a:spcBef>
                <a:spcPts val="1825"/>
              </a:spcBef>
              <a:buNone/>
            </a:pPr>
            <a:r>
              <a:rPr lang="ru" sz="1600" spc="-1" dirty="0">
                <a:solidFill>
                  <a:srgbClr val="262626"/>
                </a:solidFill>
                <a:latin typeface="Montserrat"/>
              </a:rPr>
              <a:t>1. Координация – управление, цель которого заключается в согласовании процессов в разных элементах (подсистемах) объекта управления.</a:t>
            </a:r>
            <a:endParaRPr sz="1600" spc="-1" dirty="0">
              <a:solidFill>
                <a:srgbClr val="262626"/>
              </a:solidFill>
              <a:latin typeface="Montserrat"/>
            </a:endParaRPr>
          </a:p>
          <a:p>
            <a:pPr marL="0" indent="0" algn="just">
              <a:spcBef>
                <a:spcPts val="1825"/>
              </a:spcBef>
              <a:buNone/>
            </a:pPr>
            <a:r>
              <a:rPr lang="ru" sz="1600" spc="-1" dirty="0">
                <a:solidFill>
                  <a:srgbClr val="262626"/>
                </a:solidFill>
                <a:latin typeface="Montserrat"/>
              </a:rPr>
              <a:t>2. Регулирование – управление, цель которого заключается в обеспечении близости текущих значений одной или нескольких координат объекта управления к их заданным значениям.</a:t>
            </a:r>
            <a:endParaRPr sz="1600" spc="-1" dirty="0">
              <a:solidFill>
                <a:srgbClr val="262626"/>
              </a:solidFill>
              <a:latin typeface="Montserrat"/>
            </a:endParaRPr>
          </a:p>
          <a:p>
            <a:pPr marL="0" indent="0" algn="just">
              <a:spcBef>
                <a:spcPts val="1825"/>
              </a:spcBef>
              <a:buNone/>
            </a:pPr>
            <a:r>
              <a:rPr lang="ru" sz="1600" spc="-1" dirty="0">
                <a:solidFill>
                  <a:srgbClr val="262626"/>
                </a:solidFill>
                <a:latin typeface="Montserrat"/>
              </a:rPr>
              <a:t>3. Стабилизация – регулирование, цель которого заключается в обеспечении постоянства значений управляемых координат на заданном интервале времени.</a:t>
            </a:r>
            <a:endParaRPr sz="1600" spc="-1" dirty="0">
              <a:solidFill>
                <a:srgbClr val="262626"/>
              </a:solidFill>
              <a:latin typeface="Montserrat"/>
            </a:endParaRPr>
          </a:p>
          <a:p>
            <a:pPr marL="0" indent="0" algn="just">
              <a:spcBef>
                <a:spcPts val="1825"/>
              </a:spcBef>
              <a:spcAft>
                <a:spcPts val="1825"/>
              </a:spcAft>
              <a:buNone/>
            </a:pPr>
            <a:r>
              <a:rPr lang="ru" sz="1600" spc="-1" dirty="0">
                <a:solidFill>
                  <a:srgbClr val="262626"/>
                </a:solidFill>
                <a:latin typeface="Montserrat"/>
              </a:rPr>
              <a:t>4. Следящее регулирование – управление, цель которого заключается в обеспечении соответствия значений управляемых координат значениям задающих воздействий (сигналов), изменяющихся заранее неизвестным образом.</a:t>
            </a:r>
            <a:endParaRPr sz="1600" spc="-1" dirty="0">
              <a:solidFill>
                <a:srgbClr val="262626"/>
              </a:solidFill>
              <a:latin typeface="Montserrat"/>
            </a:endParaRPr>
          </a:p>
        </p:txBody>
      </p:sp>
      <p:pic>
        <p:nvPicPr>
          <p:cNvPr id="4" name="Рисунок 7"/>
          <p:cNvPicPr/>
          <p:nvPr/>
        </p:nvPicPr>
        <p:blipFill>
          <a:blip r:embed="rId3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5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6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489556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3"/>
          <p:cNvSpPr txBox="1">
            <a:spLocks noGrp="1"/>
          </p:cNvSpPr>
          <p:nvPr>
            <p:ph type="title"/>
          </p:nvPr>
        </p:nvSpPr>
        <p:spPr>
          <a:xfrm>
            <a:off x="364462" y="654077"/>
            <a:ext cx="9962890" cy="841617"/>
          </a:xfrm>
          <a:prstGeom prst="rect">
            <a:avLst/>
          </a:prstGeom>
        </p:spPr>
        <p:txBody>
          <a:bodyPr spcFirstLastPara="1" wrap="square" lIns="104270" tIns="104270" rIns="104270" bIns="104270" anchor="t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" sz="3600" spc="-1" dirty="0">
                <a:solidFill>
                  <a:srgbClr val="004892"/>
                </a:solidFill>
                <a:latin typeface="Montserrat"/>
                <a:ea typeface="+mn-ea"/>
                <a:cs typeface="+mn-cs"/>
              </a:rPr>
              <a:t>Виды управления</a:t>
            </a:r>
            <a:endParaRPr sz="3600" spc="-1" dirty="0">
              <a:solidFill>
                <a:srgbClr val="004892"/>
              </a:solidFill>
              <a:latin typeface="Montserrat"/>
              <a:ea typeface="+mn-ea"/>
              <a:cs typeface="+mn-cs"/>
            </a:endParaRPr>
          </a:p>
        </p:txBody>
      </p:sp>
      <p:sp>
        <p:nvSpPr>
          <p:cNvPr id="120" name="Google Shape;120;p23"/>
          <p:cNvSpPr txBox="1">
            <a:spLocks noGrp="1"/>
          </p:cNvSpPr>
          <p:nvPr>
            <p:ph type="body" idx="4294967295"/>
          </p:nvPr>
        </p:nvSpPr>
        <p:spPr>
          <a:xfrm>
            <a:off x="364462" y="1693854"/>
            <a:ext cx="9962890" cy="5021264"/>
          </a:xfrm>
          <a:prstGeom prst="rect">
            <a:avLst/>
          </a:prstGeom>
        </p:spPr>
        <p:txBody>
          <a:bodyPr spcFirstLastPara="1" wrap="square" lIns="104270" tIns="104270" rIns="104270" bIns="104270" anchor="t" anchorCtr="0">
            <a:noAutofit/>
          </a:bodyPr>
          <a:lstStyle/>
          <a:p>
            <a:pPr marL="0" indent="0" algn="just">
              <a:spcBef>
                <a:spcPts val="1825"/>
              </a:spcBef>
              <a:buClr>
                <a:schemeClr val="dk1"/>
              </a:buClr>
              <a:buSzPts val="1100"/>
              <a:buNone/>
            </a:pPr>
            <a:r>
              <a:rPr lang="ru" sz="1600" spc="-1" dirty="0">
                <a:solidFill>
                  <a:srgbClr val="262626"/>
                </a:solidFill>
                <a:latin typeface="Montserrat"/>
              </a:rPr>
              <a:t>5. Программное регулирование – управление, цель которого заключается в обеспечении соответствия значений управляемых координат значениям задающих воздействий (сигналов), изменяющихся заранее известным образом.</a:t>
            </a:r>
            <a:endParaRPr sz="1600" spc="-1" dirty="0">
              <a:solidFill>
                <a:srgbClr val="262626"/>
              </a:solidFill>
              <a:latin typeface="Montserrat"/>
            </a:endParaRPr>
          </a:p>
          <a:p>
            <a:pPr marL="0" indent="0" algn="just">
              <a:spcBef>
                <a:spcPts val="1825"/>
              </a:spcBef>
              <a:buClr>
                <a:schemeClr val="dk1"/>
              </a:buClr>
              <a:buSzPts val="1100"/>
              <a:buNone/>
            </a:pPr>
            <a:r>
              <a:rPr lang="ru" sz="1600" spc="-1" dirty="0">
                <a:solidFill>
                  <a:srgbClr val="262626"/>
                </a:solidFill>
                <a:latin typeface="Montserrat"/>
              </a:rPr>
              <a:t>6. Оптимальное управление – управление, цель которого заключается в обеспечении экстремального значения показателя качества управления.</a:t>
            </a:r>
            <a:endParaRPr sz="1600" spc="-1" dirty="0">
              <a:solidFill>
                <a:srgbClr val="262626"/>
              </a:solidFill>
              <a:latin typeface="Montserrat"/>
            </a:endParaRPr>
          </a:p>
          <a:p>
            <a:pPr marL="0" indent="0" algn="just">
              <a:spcBef>
                <a:spcPts val="1825"/>
              </a:spcBef>
              <a:buClr>
                <a:schemeClr val="dk1"/>
              </a:buClr>
              <a:buSzPts val="1100"/>
              <a:buNone/>
            </a:pPr>
            <a:r>
              <a:rPr lang="ru" sz="1600" spc="-1" dirty="0">
                <a:solidFill>
                  <a:srgbClr val="262626"/>
                </a:solidFill>
                <a:latin typeface="Montserrat"/>
              </a:rPr>
              <a:t>7. Экстремальное управление – управление, цель которого заключается в достижении и удержании экстремума заданного показателя качества функционирования.</a:t>
            </a:r>
            <a:endParaRPr sz="1600" spc="-1" dirty="0">
              <a:solidFill>
                <a:srgbClr val="262626"/>
              </a:solidFill>
              <a:latin typeface="Montserrat"/>
            </a:endParaRPr>
          </a:p>
          <a:p>
            <a:pPr marL="0" indent="0" algn="just">
              <a:spcBef>
                <a:spcPts val="1825"/>
              </a:spcBef>
              <a:spcAft>
                <a:spcPts val="1825"/>
              </a:spcAft>
              <a:buNone/>
            </a:pPr>
            <a:r>
              <a:rPr lang="ru" sz="1600" spc="-1" dirty="0">
                <a:solidFill>
                  <a:srgbClr val="262626"/>
                </a:solidFill>
                <a:latin typeface="Montserrat"/>
              </a:rPr>
              <a:t>8. Терминальное управление – управление, цель которого заключается в переводе объекта управления в заданное конечное состояние в заданный момент времени.</a:t>
            </a:r>
            <a:endParaRPr sz="1600" spc="-1" dirty="0">
              <a:solidFill>
                <a:srgbClr val="262626"/>
              </a:solidFill>
              <a:latin typeface="Montserrat"/>
            </a:endParaRPr>
          </a:p>
        </p:txBody>
      </p:sp>
      <p:pic>
        <p:nvPicPr>
          <p:cNvPr id="4" name="Рисунок 7"/>
          <p:cNvPicPr/>
          <p:nvPr/>
        </p:nvPicPr>
        <p:blipFill>
          <a:blip r:embed="rId3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5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6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648823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4"/>
          <p:cNvSpPr txBox="1">
            <a:spLocks noGrp="1"/>
          </p:cNvSpPr>
          <p:nvPr>
            <p:ph type="title"/>
          </p:nvPr>
        </p:nvSpPr>
        <p:spPr>
          <a:xfrm>
            <a:off x="364462" y="654077"/>
            <a:ext cx="9962890" cy="841617"/>
          </a:xfrm>
          <a:prstGeom prst="rect">
            <a:avLst/>
          </a:prstGeom>
        </p:spPr>
        <p:txBody>
          <a:bodyPr spcFirstLastPara="1" wrap="square" lIns="104270" tIns="104270" rIns="104270" bIns="104270" anchor="t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" sz="3600" spc="-1" dirty="0">
                <a:solidFill>
                  <a:srgbClr val="004892"/>
                </a:solidFill>
                <a:latin typeface="Montserrat"/>
                <a:ea typeface="+mn-ea"/>
                <a:cs typeface="+mn-cs"/>
              </a:rPr>
              <a:t>Виды управления</a:t>
            </a:r>
            <a:endParaRPr sz="3600" spc="-1" dirty="0">
              <a:solidFill>
                <a:srgbClr val="004892"/>
              </a:solidFill>
              <a:latin typeface="Montserrat"/>
              <a:ea typeface="+mn-ea"/>
              <a:cs typeface="+mn-cs"/>
            </a:endParaRPr>
          </a:p>
        </p:txBody>
      </p:sp>
      <p:sp>
        <p:nvSpPr>
          <p:cNvPr id="126" name="Google Shape;126;p24"/>
          <p:cNvSpPr txBox="1">
            <a:spLocks noGrp="1"/>
          </p:cNvSpPr>
          <p:nvPr>
            <p:ph type="body" idx="4294967295"/>
          </p:nvPr>
        </p:nvSpPr>
        <p:spPr>
          <a:xfrm>
            <a:off x="364462" y="1693854"/>
            <a:ext cx="9962890" cy="5021264"/>
          </a:xfrm>
          <a:prstGeom prst="rect">
            <a:avLst/>
          </a:prstGeom>
        </p:spPr>
        <p:txBody>
          <a:bodyPr spcFirstLastPara="1" wrap="square" lIns="104270" tIns="104270" rIns="104270" bIns="104270" anchor="t" anchorCtr="0">
            <a:noAutofit/>
          </a:bodyPr>
          <a:lstStyle/>
          <a:p>
            <a:pPr marL="0" indent="0" algn="just">
              <a:spcBef>
                <a:spcPts val="1825"/>
              </a:spcBef>
              <a:buNone/>
            </a:pPr>
            <a:r>
              <a:rPr lang="ru" sz="1600" spc="-1" dirty="0">
                <a:solidFill>
                  <a:srgbClr val="262626"/>
                </a:solidFill>
                <a:latin typeface="Montserrat"/>
              </a:rPr>
              <a:t>9. Финитное управление – управление, цель которого заключается в переводе объекта управления из заданного начального состояния в заданное конечное состояние за ограниченное время.</a:t>
            </a:r>
            <a:endParaRPr sz="1600" spc="-1" dirty="0">
              <a:solidFill>
                <a:srgbClr val="262626"/>
              </a:solidFill>
              <a:latin typeface="Montserrat"/>
            </a:endParaRPr>
          </a:p>
          <a:p>
            <a:pPr marL="0" indent="0" algn="just">
              <a:spcBef>
                <a:spcPts val="1825"/>
              </a:spcBef>
              <a:buNone/>
            </a:pPr>
            <a:r>
              <a:rPr lang="ru" sz="1600" spc="-1" dirty="0">
                <a:solidFill>
                  <a:srgbClr val="262626"/>
                </a:solidFill>
                <a:latin typeface="Montserrat"/>
              </a:rPr>
              <a:t>10. Противоаварийное управление – управление, цель которого заключается в предотвращении развития аварийных событий, возникающих в системе управления.</a:t>
            </a:r>
            <a:endParaRPr sz="1600" spc="-1" dirty="0">
              <a:solidFill>
                <a:srgbClr val="262626"/>
              </a:solidFill>
              <a:latin typeface="Montserrat"/>
            </a:endParaRPr>
          </a:p>
          <a:p>
            <a:pPr marL="0" indent="0" algn="just">
              <a:spcBef>
                <a:spcPts val="1825"/>
              </a:spcBef>
              <a:buNone/>
            </a:pPr>
            <a:r>
              <a:rPr lang="ru" sz="1600" spc="-1" dirty="0">
                <a:solidFill>
                  <a:srgbClr val="262626"/>
                </a:solidFill>
                <a:latin typeface="Montserrat"/>
              </a:rPr>
              <a:t>11. Восстанавливающее управление — управление, цель которого заключается в возвращении системы в состояние исправности, работоспособности или правильности функционирования, утраченное вследствие дефектов ее элементов или структуры.</a:t>
            </a:r>
            <a:endParaRPr sz="1600" spc="-1" dirty="0">
              <a:solidFill>
                <a:srgbClr val="262626"/>
              </a:solidFill>
              <a:latin typeface="Montserrat"/>
            </a:endParaRPr>
          </a:p>
          <a:p>
            <a:pPr marL="0" indent="0" algn="just">
              <a:spcBef>
                <a:spcPts val="1825"/>
              </a:spcBef>
              <a:spcAft>
                <a:spcPts val="1825"/>
              </a:spcAft>
              <a:buNone/>
            </a:pPr>
            <a:r>
              <a:rPr lang="ru" sz="1600" spc="-1" dirty="0">
                <a:solidFill>
                  <a:srgbClr val="262626"/>
                </a:solidFill>
                <a:latin typeface="Montserrat"/>
              </a:rPr>
              <a:t>12. Гомеостатическое управление – управление, свойственное природным, например биологическим, системам и заключающееся в поддержании устойчивой и экономичной работы системы в нормальных и экстремальных условиях за счет многоуровневой организации взаимодействующих между собой и с внешней средой подсистем регулирования.</a:t>
            </a:r>
            <a:endParaRPr sz="1600" spc="-1" dirty="0">
              <a:solidFill>
                <a:srgbClr val="262626"/>
              </a:solidFill>
              <a:latin typeface="Montserrat"/>
            </a:endParaRPr>
          </a:p>
        </p:txBody>
      </p:sp>
      <p:pic>
        <p:nvPicPr>
          <p:cNvPr id="4" name="Рисунок 7"/>
          <p:cNvPicPr/>
          <p:nvPr/>
        </p:nvPicPr>
        <p:blipFill>
          <a:blip r:embed="rId3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5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6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965471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5"/>
          <p:cNvSpPr txBox="1">
            <a:spLocks noGrp="1"/>
          </p:cNvSpPr>
          <p:nvPr>
            <p:ph type="title"/>
          </p:nvPr>
        </p:nvSpPr>
        <p:spPr>
          <a:xfrm>
            <a:off x="364462" y="654077"/>
            <a:ext cx="9962890" cy="841617"/>
          </a:xfrm>
          <a:prstGeom prst="rect">
            <a:avLst/>
          </a:prstGeom>
        </p:spPr>
        <p:txBody>
          <a:bodyPr spcFirstLastPara="1" wrap="square" lIns="104270" tIns="104270" rIns="104270" bIns="104270" anchor="t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2" name="Google Shape;132;p25"/>
          <p:cNvSpPr txBox="1">
            <a:spLocks noGrp="1"/>
          </p:cNvSpPr>
          <p:nvPr>
            <p:ph type="body" idx="4294967295"/>
          </p:nvPr>
        </p:nvSpPr>
        <p:spPr>
          <a:xfrm>
            <a:off x="364462" y="1693854"/>
            <a:ext cx="9962890" cy="5021264"/>
          </a:xfrm>
          <a:prstGeom prst="rect">
            <a:avLst/>
          </a:prstGeom>
        </p:spPr>
        <p:txBody>
          <a:bodyPr spcFirstLastPara="1" wrap="square" lIns="104270" tIns="104270" rIns="104270" bIns="104270" anchor="t" anchorCtr="0">
            <a:noAutofit/>
          </a:bodyPr>
          <a:lstStyle/>
          <a:p>
            <a:pPr marL="0" indent="0" algn="just">
              <a:spcBef>
                <a:spcPts val="1825"/>
              </a:spcBef>
              <a:buClr>
                <a:schemeClr val="dk1"/>
              </a:buClr>
              <a:buSzPts val="1100"/>
              <a:buNone/>
            </a:pPr>
            <a:r>
              <a:rPr lang="ru" sz="1600" spc="-1" dirty="0">
                <a:solidFill>
                  <a:srgbClr val="262626"/>
                </a:solidFill>
                <a:latin typeface="Montserrat"/>
              </a:rPr>
              <a:t>В непрерывных САУ УС реализуют пять типовых законов (алгоритмов) регулирования:</a:t>
            </a:r>
            <a:endParaRPr sz="1600" spc="-1" dirty="0">
              <a:solidFill>
                <a:srgbClr val="262626"/>
              </a:solidFill>
              <a:latin typeface="Montserrat"/>
            </a:endParaRPr>
          </a:p>
          <a:p>
            <a:pPr algn="just">
              <a:spcBef>
                <a:spcPts val="1825"/>
              </a:spcBef>
              <a:buSzPts val="1800"/>
              <a:buFont typeface="Wingdings" panose="05000000000000000000" pitchFamily="2" charset="2"/>
              <a:buChar char="§"/>
            </a:pPr>
            <a:r>
              <a:rPr lang="ru" sz="1600" spc="-1" dirty="0">
                <a:solidFill>
                  <a:srgbClr val="262626"/>
                </a:solidFill>
                <a:latin typeface="Montserrat"/>
              </a:rPr>
              <a:t>пропорциональный закон (П-регулятор);</a:t>
            </a:r>
            <a:endParaRPr sz="1600" spc="-1" dirty="0">
              <a:solidFill>
                <a:srgbClr val="262626"/>
              </a:solidFill>
              <a:latin typeface="Montserrat"/>
            </a:endParaRPr>
          </a:p>
          <a:p>
            <a:pPr algn="just">
              <a:spcBef>
                <a:spcPts val="1825"/>
              </a:spcBef>
              <a:buSzPts val="1800"/>
              <a:buFont typeface="Wingdings" panose="05000000000000000000" pitchFamily="2" charset="2"/>
              <a:buChar char="§"/>
            </a:pPr>
            <a:r>
              <a:rPr lang="ru" sz="1600" spc="-1" dirty="0">
                <a:solidFill>
                  <a:srgbClr val="262626"/>
                </a:solidFill>
                <a:latin typeface="Montserrat"/>
              </a:rPr>
              <a:t>интегральный закон (И-регулятор);</a:t>
            </a:r>
            <a:endParaRPr sz="1600" spc="-1" dirty="0">
              <a:solidFill>
                <a:srgbClr val="262626"/>
              </a:solidFill>
              <a:latin typeface="Montserrat"/>
            </a:endParaRPr>
          </a:p>
          <a:p>
            <a:pPr algn="just">
              <a:spcBef>
                <a:spcPts val="1825"/>
              </a:spcBef>
              <a:buSzPts val="1800"/>
              <a:buFont typeface="Wingdings" panose="05000000000000000000" pitchFamily="2" charset="2"/>
              <a:buChar char="§"/>
            </a:pPr>
            <a:r>
              <a:rPr lang="ru" sz="1600" spc="-1" dirty="0">
                <a:solidFill>
                  <a:srgbClr val="262626"/>
                </a:solidFill>
                <a:latin typeface="Montserrat"/>
              </a:rPr>
              <a:t>пропорционально-интегральный закон (ПИ-регулятор);</a:t>
            </a:r>
            <a:endParaRPr sz="1600" spc="-1" dirty="0">
              <a:solidFill>
                <a:srgbClr val="262626"/>
              </a:solidFill>
              <a:latin typeface="Montserrat"/>
            </a:endParaRPr>
          </a:p>
          <a:p>
            <a:pPr algn="just">
              <a:spcBef>
                <a:spcPts val="1825"/>
              </a:spcBef>
              <a:buSzPts val="1800"/>
              <a:buFont typeface="Wingdings" panose="05000000000000000000" pitchFamily="2" charset="2"/>
              <a:buChar char="§"/>
            </a:pPr>
            <a:r>
              <a:rPr lang="ru" sz="1600" spc="-1" dirty="0">
                <a:solidFill>
                  <a:srgbClr val="262626"/>
                </a:solidFill>
                <a:latin typeface="Montserrat"/>
              </a:rPr>
              <a:t>пропорционально-дифференциальный закон (ПД-регулятор);</a:t>
            </a:r>
            <a:endParaRPr sz="1600" spc="-1" dirty="0">
              <a:solidFill>
                <a:srgbClr val="262626"/>
              </a:solidFill>
              <a:latin typeface="Montserrat"/>
            </a:endParaRPr>
          </a:p>
          <a:p>
            <a:pPr algn="just">
              <a:spcBef>
                <a:spcPts val="1825"/>
              </a:spcBef>
              <a:buSzPts val="1800"/>
              <a:buFont typeface="Wingdings" panose="05000000000000000000" pitchFamily="2" charset="2"/>
              <a:buChar char="§"/>
            </a:pPr>
            <a:r>
              <a:rPr lang="ru" sz="1600" spc="-1" dirty="0">
                <a:solidFill>
                  <a:srgbClr val="262626"/>
                </a:solidFill>
                <a:latin typeface="Montserrat"/>
              </a:rPr>
              <a:t>пропорционально-интегрально-дифференциальный закон (ПИД-регулятор)</a:t>
            </a:r>
            <a:endParaRPr sz="1600" spc="-1" dirty="0">
              <a:solidFill>
                <a:srgbClr val="262626"/>
              </a:solidFill>
              <a:latin typeface="Montserrat"/>
            </a:endParaRPr>
          </a:p>
          <a:p>
            <a:pPr marL="0" indent="0" algn="just">
              <a:spcBef>
                <a:spcPts val="1825"/>
              </a:spcBef>
              <a:spcAft>
                <a:spcPts val="1825"/>
              </a:spcAft>
              <a:buNone/>
            </a:pPr>
            <a:endParaRPr dirty="0"/>
          </a:p>
        </p:txBody>
      </p:sp>
      <p:pic>
        <p:nvPicPr>
          <p:cNvPr id="4" name="Рисунок 7"/>
          <p:cNvPicPr/>
          <p:nvPr/>
        </p:nvPicPr>
        <p:blipFill>
          <a:blip r:embed="rId3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5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6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012692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6"/>
          <p:cNvSpPr txBox="1">
            <a:spLocks noGrp="1"/>
          </p:cNvSpPr>
          <p:nvPr>
            <p:ph type="title"/>
          </p:nvPr>
        </p:nvSpPr>
        <p:spPr>
          <a:xfrm>
            <a:off x="364462" y="654077"/>
            <a:ext cx="9962890" cy="841617"/>
          </a:xfrm>
          <a:prstGeom prst="rect">
            <a:avLst/>
          </a:prstGeom>
        </p:spPr>
        <p:txBody>
          <a:bodyPr spcFirstLastPara="1" wrap="square" lIns="104270" tIns="104270" rIns="104270" bIns="104270" anchor="t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8" name="Google Shape;138;p26"/>
          <p:cNvSpPr txBox="1">
            <a:spLocks noGrp="1"/>
          </p:cNvSpPr>
          <p:nvPr>
            <p:ph type="body" idx="4294967295"/>
          </p:nvPr>
        </p:nvSpPr>
        <p:spPr>
          <a:xfrm>
            <a:off x="364462" y="1693854"/>
            <a:ext cx="9962890" cy="5021264"/>
          </a:xfrm>
          <a:prstGeom prst="rect">
            <a:avLst/>
          </a:prstGeom>
        </p:spPr>
        <p:txBody>
          <a:bodyPr spcFirstLastPara="1" wrap="square" lIns="104270" tIns="104270" rIns="104270" bIns="104270" anchor="t" anchorCtr="0">
            <a:no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dirty="0"/>
          </a:p>
          <a:p>
            <a:pPr marL="0" indent="0" algn="just">
              <a:lnSpc>
                <a:spcPct val="150000"/>
              </a:lnSpc>
              <a:spcBef>
                <a:spcPts val="1825"/>
              </a:spcBef>
              <a:buNone/>
            </a:pPr>
            <a:endParaRPr dirty="0"/>
          </a:p>
          <a:p>
            <a:pPr marL="0" indent="0" algn="just">
              <a:lnSpc>
                <a:spcPct val="150000"/>
              </a:lnSpc>
              <a:spcBef>
                <a:spcPts val="1825"/>
              </a:spcBef>
              <a:buClr>
                <a:schemeClr val="dk1"/>
              </a:buClr>
              <a:buSzPts val="1800"/>
              <a:buNone/>
            </a:pPr>
            <a:r>
              <a:rPr lang="ru" sz="1600" spc="-1" dirty="0">
                <a:solidFill>
                  <a:srgbClr val="262626"/>
                </a:solidFill>
                <a:latin typeface="Montserrat"/>
              </a:rPr>
              <a:t>задающий элемент (ЗЭ), сравнивающий элемент (СЭ), вырабатывающий величину отклонения e = х0 – х; преобразующий элемент (ПЭ), преобразующий величину отклонения е в соответствии с законом регулирования, реализуемом регулятором, и исполнительный элемент (ИЭ), предназначенный для оказания управляющего воздействия на объект.</a:t>
            </a:r>
            <a:endParaRPr sz="1600" spc="-1" dirty="0">
              <a:solidFill>
                <a:srgbClr val="262626"/>
              </a:solidFill>
              <a:latin typeface="Montserrat"/>
            </a:endParaRPr>
          </a:p>
          <a:p>
            <a:pPr marL="0" indent="0" algn="just">
              <a:lnSpc>
                <a:spcPct val="150000"/>
              </a:lnSpc>
              <a:spcBef>
                <a:spcPts val="1825"/>
              </a:spcBef>
              <a:spcAft>
                <a:spcPts val="1825"/>
              </a:spcAft>
              <a:buNone/>
            </a:pPr>
            <a:endParaRPr dirty="0"/>
          </a:p>
        </p:txBody>
      </p:sp>
      <p:pic>
        <p:nvPicPr>
          <p:cNvPr id="139" name="Google Shape;13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0555" y="1693845"/>
            <a:ext cx="8330704" cy="180592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7"/>
          <p:cNvPicPr/>
          <p:nvPr/>
        </p:nvPicPr>
        <p:blipFill>
          <a:blip r:embed="rId4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6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7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15556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7"/>
          <p:cNvSpPr txBox="1">
            <a:spLocks noGrp="1"/>
          </p:cNvSpPr>
          <p:nvPr>
            <p:ph type="title"/>
          </p:nvPr>
        </p:nvSpPr>
        <p:spPr>
          <a:xfrm>
            <a:off x="364462" y="654077"/>
            <a:ext cx="9962890" cy="841617"/>
          </a:xfrm>
          <a:prstGeom prst="rect">
            <a:avLst/>
          </a:prstGeom>
        </p:spPr>
        <p:txBody>
          <a:bodyPr spcFirstLastPara="1" wrap="square" lIns="104270" tIns="104270" rIns="104270" bIns="104270" anchor="t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5" name="Google Shape;145;p27"/>
          <p:cNvSpPr txBox="1">
            <a:spLocks noGrp="1"/>
          </p:cNvSpPr>
          <p:nvPr>
            <p:ph type="body" idx="4294967295"/>
          </p:nvPr>
        </p:nvSpPr>
        <p:spPr>
          <a:xfrm>
            <a:off x="364462" y="1693854"/>
            <a:ext cx="9962890" cy="5021264"/>
          </a:xfrm>
          <a:prstGeom prst="rect">
            <a:avLst/>
          </a:prstGeom>
        </p:spPr>
        <p:txBody>
          <a:bodyPr spcFirstLastPara="1" wrap="square" lIns="104270" tIns="104270" rIns="104270" bIns="104270" anchor="t" anchorCtr="0"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endParaRPr dirty="0"/>
          </a:p>
          <a:p>
            <a:pPr marL="0" indent="0" algn="just">
              <a:spcBef>
                <a:spcPts val="1825"/>
              </a:spcBef>
              <a:buNone/>
            </a:pPr>
            <a:endParaRPr dirty="0"/>
          </a:p>
          <a:p>
            <a:pPr marL="0" indent="0" algn="just">
              <a:spcBef>
                <a:spcPts val="1825"/>
              </a:spcBef>
              <a:buNone/>
            </a:pPr>
            <a:endParaRPr dirty="0"/>
          </a:p>
          <a:p>
            <a:pPr marL="0" indent="0" algn="just">
              <a:lnSpc>
                <a:spcPct val="150000"/>
              </a:lnSpc>
              <a:spcBef>
                <a:spcPts val="1825"/>
              </a:spcBef>
              <a:buClr>
                <a:schemeClr val="dk1"/>
              </a:buClr>
              <a:buSzPts val="1800"/>
              <a:buNone/>
            </a:pPr>
            <a:endParaRPr sz="1600" spc="-1" dirty="0">
              <a:solidFill>
                <a:srgbClr val="262626"/>
              </a:solidFill>
              <a:latin typeface="Montserrat"/>
            </a:endParaRPr>
          </a:p>
          <a:p>
            <a:pPr marL="0" indent="0" algn="just">
              <a:lnSpc>
                <a:spcPct val="150000"/>
              </a:lnSpc>
              <a:spcBef>
                <a:spcPts val="1825"/>
              </a:spcBef>
              <a:buClr>
                <a:schemeClr val="dk1"/>
              </a:buClr>
              <a:buSzPts val="1800"/>
              <a:buNone/>
            </a:pPr>
            <a:endParaRPr sz="1600" spc="-1" dirty="0">
              <a:solidFill>
                <a:srgbClr val="262626"/>
              </a:solidFill>
              <a:latin typeface="Montserrat"/>
            </a:endParaRPr>
          </a:p>
          <a:p>
            <a:pPr marL="0" indent="0" algn="just">
              <a:lnSpc>
                <a:spcPct val="150000"/>
              </a:lnSpc>
              <a:spcBef>
                <a:spcPts val="1825"/>
              </a:spcBef>
              <a:buClr>
                <a:schemeClr val="dk1"/>
              </a:buClr>
              <a:buSzPts val="1800"/>
              <a:buNone/>
            </a:pPr>
            <a:endParaRPr sz="1600" spc="-1" dirty="0">
              <a:solidFill>
                <a:srgbClr val="262626"/>
              </a:solidFill>
              <a:latin typeface="Montserrat"/>
            </a:endParaRPr>
          </a:p>
          <a:p>
            <a:pPr marL="0" indent="0" algn="just">
              <a:lnSpc>
                <a:spcPct val="150000"/>
              </a:lnSpc>
              <a:spcBef>
                <a:spcPts val="1825"/>
              </a:spcBef>
              <a:buClr>
                <a:schemeClr val="dk1"/>
              </a:buClr>
              <a:buSzPts val="1800"/>
              <a:buNone/>
            </a:pPr>
            <a:endParaRPr sz="1600" spc="-1" dirty="0">
              <a:solidFill>
                <a:srgbClr val="262626"/>
              </a:solidFill>
              <a:latin typeface="Montserrat"/>
            </a:endParaRPr>
          </a:p>
          <a:p>
            <a:pPr marL="0" indent="0" algn="just">
              <a:lnSpc>
                <a:spcPct val="150000"/>
              </a:lnSpc>
              <a:spcBef>
                <a:spcPts val="1825"/>
              </a:spcBef>
              <a:buClr>
                <a:schemeClr val="dk1"/>
              </a:buClr>
              <a:buSzPts val="1800"/>
              <a:buNone/>
            </a:pPr>
            <a:r>
              <a:rPr lang="ru" sz="1600" spc="-1" dirty="0">
                <a:solidFill>
                  <a:srgbClr val="262626"/>
                </a:solidFill>
                <a:latin typeface="Montserrat"/>
              </a:rPr>
              <a:t>k1, k2, k3 – коэффициенты передачи соответствующих регуляторов</a:t>
            </a:r>
            <a:endParaRPr sz="1600" spc="-1" dirty="0">
              <a:solidFill>
                <a:srgbClr val="262626"/>
              </a:solidFill>
              <a:latin typeface="Montserrat"/>
            </a:endParaRPr>
          </a:p>
          <a:p>
            <a:pPr marL="0" indent="0" algn="just">
              <a:spcBef>
                <a:spcPts val="1825"/>
              </a:spcBef>
              <a:spcAft>
                <a:spcPts val="1825"/>
              </a:spcAft>
              <a:buNone/>
            </a:pPr>
            <a:endParaRPr dirty="0"/>
          </a:p>
        </p:txBody>
      </p:sp>
      <p:pic>
        <p:nvPicPr>
          <p:cNvPr id="146" name="Google Shape;14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4448" y="1693832"/>
            <a:ext cx="7161287" cy="4042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7"/>
          <p:cNvPicPr/>
          <p:nvPr/>
        </p:nvPicPr>
        <p:blipFill>
          <a:blip r:embed="rId4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6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7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028900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9"/>
          <p:cNvSpPr txBox="1">
            <a:spLocks noGrp="1"/>
          </p:cNvSpPr>
          <p:nvPr>
            <p:ph type="title"/>
          </p:nvPr>
        </p:nvSpPr>
        <p:spPr>
          <a:xfrm>
            <a:off x="364462" y="654077"/>
            <a:ext cx="9962890" cy="841617"/>
          </a:xfrm>
          <a:prstGeom prst="rect">
            <a:avLst/>
          </a:prstGeom>
        </p:spPr>
        <p:txBody>
          <a:bodyPr spcFirstLastPara="1" wrap="square" lIns="104270" tIns="104270" rIns="104270" bIns="104270" anchor="t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" sz="3600" spc="-1" dirty="0">
                <a:solidFill>
                  <a:srgbClr val="004892"/>
                </a:solidFill>
                <a:latin typeface="Montserrat"/>
                <a:ea typeface="+mn-ea"/>
                <a:cs typeface="+mn-cs"/>
              </a:rPr>
              <a:t>Системы автоматического управления</a:t>
            </a:r>
            <a:endParaRPr sz="3600" spc="-1" dirty="0">
              <a:solidFill>
                <a:srgbClr val="004892"/>
              </a:solidFill>
              <a:latin typeface="Montserrat"/>
              <a:ea typeface="+mn-ea"/>
              <a:cs typeface="+mn-cs"/>
            </a:endParaRPr>
          </a:p>
        </p:txBody>
      </p:sp>
      <p:sp>
        <p:nvSpPr>
          <p:cNvPr id="159" name="Google Shape;159;p29"/>
          <p:cNvSpPr txBox="1">
            <a:spLocks noGrp="1"/>
          </p:cNvSpPr>
          <p:nvPr>
            <p:ph type="body" idx="4294967295"/>
          </p:nvPr>
        </p:nvSpPr>
        <p:spPr>
          <a:xfrm>
            <a:off x="364462" y="1693854"/>
            <a:ext cx="9962890" cy="5021264"/>
          </a:xfrm>
          <a:prstGeom prst="rect">
            <a:avLst/>
          </a:prstGeom>
        </p:spPr>
        <p:txBody>
          <a:bodyPr spcFirstLastPara="1" wrap="square" lIns="104270" tIns="104270" rIns="104270" bIns="104270" anchor="t" anchorCtr="0">
            <a:no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0"/>
              </a:spcBef>
              <a:buSzPts val="1800"/>
              <a:buFont typeface="+mj-lt"/>
              <a:buAutoNum type="arabicPeriod"/>
            </a:pPr>
            <a:r>
              <a:rPr lang="ru" sz="1600" spc="-1" dirty="0">
                <a:solidFill>
                  <a:srgbClr val="262626"/>
                </a:solidFill>
                <a:latin typeface="Montserrat"/>
              </a:rPr>
              <a:t>Процесс управления. Это изменение величин y(t) и x(t) во времени.</a:t>
            </a:r>
            <a:endParaRPr sz="1600" spc="-1" dirty="0">
              <a:solidFill>
                <a:srgbClr val="262626"/>
              </a:solidFill>
              <a:latin typeface="Montserrat"/>
            </a:endParaRPr>
          </a:p>
          <a:p>
            <a:pPr marL="342900" indent="-342900" algn="just">
              <a:lnSpc>
                <a:spcPct val="150000"/>
              </a:lnSpc>
              <a:spcBef>
                <a:spcPts val="0"/>
              </a:spcBef>
              <a:buSzPts val="1800"/>
              <a:buFont typeface="+mj-lt"/>
              <a:buAutoNum type="arabicPeriod"/>
            </a:pPr>
            <a:r>
              <a:rPr lang="ru" sz="1600" spc="-1" dirty="0">
                <a:solidFill>
                  <a:srgbClr val="262626"/>
                </a:solidFill>
                <a:latin typeface="Montserrat"/>
              </a:rPr>
              <a:t>Программа управления. Решая задачу управления, САУ осуществляет поддержание y = const или его изменение по определенной программе.</a:t>
            </a:r>
            <a:endParaRPr sz="1600" spc="-1" dirty="0">
              <a:solidFill>
                <a:srgbClr val="262626"/>
              </a:solidFill>
              <a:latin typeface="Montserrat"/>
            </a:endParaRPr>
          </a:p>
          <a:p>
            <a:pPr marL="0" indent="0" algn="just">
              <a:lnSpc>
                <a:spcPct val="150000"/>
              </a:lnSpc>
              <a:spcBef>
                <a:spcPts val="1825"/>
              </a:spcBef>
              <a:buClr>
                <a:schemeClr val="dk1"/>
              </a:buClr>
              <a:buSzPts val="1100"/>
              <a:buNone/>
            </a:pPr>
            <a:r>
              <a:rPr lang="ru" sz="1600" spc="-1" dirty="0">
                <a:solidFill>
                  <a:srgbClr val="262626"/>
                </a:solidFill>
                <a:latin typeface="Montserrat"/>
              </a:rPr>
              <a:t>Программы управления могут быть:</a:t>
            </a:r>
            <a:endParaRPr sz="1600" spc="-1" dirty="0">
              <a:solidFill>
                <a:srgbClr val="262626"/>
              </a:solidFill>
              <a:latin typeface="Montserrat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ru" sz="1600" spc="-1" dirty="0">
                <a:solidFill>
                  <a:srgbClr val="262626"/>
                </a:solidFill>
                <a:latin typeface="Montserrat"/>
              </a:rPr>
              <a:t>– временными, y = y(t), т. е. является функцией времени;</a:t>
            </a:r>
            <a:endParaRPr sz="1600" spc="-1" dirty="0">
              <a:solidFill>
                <a:srgbClr val="262626"/>
              </a:solidFill>
              <a:latin typeface="Montserrat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ru" sz="1600" spc="-1" dirty="0">
                <a:solidFill>
                  <a:srgbClr val="262626"/>
                </a:solidFill>
                <a:latin typeface="Montserrat"/>
              </a:rPr>
              <a:t>– параметрическими, y = y(S1, S2 ... Sn), где Si – некоторые физические параметры (координаты, перемещения и т. п.).</a:t>
            </a:r>
            <a:endParaRPr sz="1600" spc="-1" dirty="0">
              <a:solidFill>
                <a:srgbClr val="262626"/>
              </a:solidFill>
              <a:latin typeface="Montserrat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spcAft>
                <a:spcPts val="1825"/>
              </a:spcAft>
              <a:buNone/>
            </a:pPr>
            <a:r>
              <a:rPr lang="ru" sz="1600" spc="-1" dirty="0">
                <a:solidFill>
                  <a:srgbClr val="262626"/>
                </a:solidFill>
                <a:latin typeface="Montserrat"/>
              </a:rPr>
              <a:t>3. Закон управления. Выполнение задач управления осуществляется с помощью формирования целесообразного сигнала управления x по соответствующему алгоритму – закону управления. Математически закон управления определяется уравнениями, описывающими работу УС. Различают линейные и нелинейные законы управления, определяемые видом функции x = x(t). Они должны обеспечивать требуемую точность, устойчивость и качество процесса управления.</a:t>
            </a:r>
            <a:endParaRPr sz="1600" spc="-1" dirty="0">
              <a:solidFill>
                <a:srgbClr val="262626"/>
              </a:solidFill>
              <a:latin typeface="Montserrat"/>
            </a:endParaRPr>
          </a:p>
        </p:txBody>
      </p:sp>
      <p:pic>
        <p:nvPicPr>
          <p:cNvPr id="4" name="Рисунок 7"/>
          <p:cNvPicPr/>
          <p:nvPr/>
        </p:nvPicPr>
        <p:blipFill>
          <a:blip r:embed="rId3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5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6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397287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0"/>
          <p:cNvSpPr txBox="1">
            <a:spLocks noGrp="1"/>
          </p:cNvSpPr>
          <p:nvPr>
            <p:ph type="title"/>
          </p:nvPr>
        </p:nvSpPr>
        <p:spPr>
          <a:xfrm>
            <a:off x="364462" y="654077"/>
            <a:ext cx="9962890" cy="841617"/>
          </a:xfrm>
          <a:prstGeom prst="rect">
            <a:avLst/>
          </a:prstGeom>
        </p:spPr>
        <p:txBody>
          <a:bodyPr spcFirstLastPara="1" wrap="square" lIns="104270" tIns="104270" rIns="104270" bIns="104270" anchor="t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1100"/>
            </a:pPr>
            <a:r>
              <a:rPr lang="ru" sz="3600" spc="-1" dirty="0">
                <a:solidFill>
                  <a:srgbClr val="004892"/>
                </a:solidFill>
                <a:latin typeface="Montserrat"/>
                <a:ea typeface="+mn-ea"/>
                <a:cs typeface="+mn-cs"/>
              </a:rPr>
              <a:t>Системы автоматического управления</a:t>
            </a:r>
            <a:endParaRPr sz="3600" spc="-1" dirty="0">
              <a:solidFill>
                <a:srgbClr val="004892"/>
              </a:solidFill>
              <a:latin typeface="Montserrat"/>
              <a:ea typeface="+mn-ea"/>
              <a:cs typeface="+mn-cs"/>
            </a:endParaRPr>
          </a:p>
          <a:p>
            <a:pPr>
              <a:spcBef>
                <a:spcPts val="0"/>
              </a:spcBef>
            </a:pPr>
            <a:endParaRPr dirty="0"/>
          </a:p>
        </p:txBody>
      </p:sp>
      <p:sp>
        <p:nvSpPr>
          <p:cNvPr id="165" name="Google Shape;165;p30"/>
          <p:cNvSpPr txBox="1">
            <a:spLocks noGrp="1"/>
          </p:cNvSpPr>
          <p:nvPr>
            <p:ph type="body" idx="4294967295"/>
          </p:nvPr>
        </p:nvSpPr>
        <p:spPr>
          <a:xfrm>
            <a:off x="364462" y="1693854"/>
            <a:ext cx="9962890" cy="5021264"/>
          </a:xfrm>
          <a:prstGeom prst="rect">
            <a:avLst/>
          </a:prstGeom>
        </p:spPr>
        <p:txBody>
          <a:bodyPr spcFirstLastPara="1" wrap="square" lIns="104270" tIns="104270" rIns="104270" bIns="104270" anchor="t" anchorCtr="0">
            <a:no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" sz="1600" spc="-1" dirty="0">
                <a:solidFill>
                  <a:srgbClr val="262626"/>
                </a:solidFill>
                <a:latin typeface="Montserrat"/>
              </a:rPr>
              <a:t>4. Переходный процесс. Это перевод УО из состояния Zi в состояние Zi+1 с изменением выходных сигналов от yi до yi+1, по сравнению с установившимся режимом, при котором y = const.</a:t>
            </a:r>
            <a:endParaRPr sz="1600" spc="-1" dirty="0">
              <a:solidFill>
                <a:srgbClr val="262626"/>
              </a:solidFill>
              <a:latin typeface="Montserrat"/>
            </a:endParaRPr>
          </a:p>
          <a:p>
            <a:pPr marL="0" indent="0" algn="just">
              <a:lnSpc>
                <a:spcPct val="150000"/>
              </a:lnSpc>
              <a:spcBef>
                <a:spcPts val="1825"/>
              </a:spcBef>
              <a:buNone/>
            </a:pPr>
            <a:r>
              <a:rPr lang="ru" sz="1600" spc="-1" dirty="0">
                <a:solidFill>
                  <a:srgbClr val="262626"/>
                </a:solidFill>
                <a:latin typeface="Montserrat"/>
              </a:rPr>
              <a:t>5. Передаточная функция (ПФ), являющаяся соотношением функций входного и выходного сигналов x = x(t) и y = y(t). Данная функция может быть линейной и нелинейной. В первом случае ее часто называют коэффициентом преобразования или усиления. </a:t>
            </a:r>
            <a:endParaRPr sz="1600" spc="-1" dirty="0">
              <a:solidFill>
                <a:srgbClr val="262626"/>
              </a:solidFill>
              <a:latin typeface="Montserrat"/>
            </a:endParaRPr>
          </a:p>
          <a:p>
            <a:pPr marL="0" indent="0" algn="just">
              <a:spcBef>
                <a:spcPts val="1825"/>
              </a:spcBef>
              <a:spcAft>
                <a:spcPts val="1825"/>
              </a:spcAft>
              <a:buNone/>
            </a:pPr>
            <a:endParaRPr dirty="0"/>
          </a:p>
        </p:txBody>
      </p:sp>
      <p:pic>
        <p:nvPicPr>
          <p:cNvPr id="4" name="Рисунок 7"/>
          <p:cNvPicPr/>
          <p:nvPr/>
        </p:nvPicPr>
        <p:blipFill>
          <a:blip r:embed="rId3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5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6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497901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Подход к построению интеллектуальной прогностической системы</a:t>
            </a:r>
            <a:endParaRPr lang="en-US" sz="3600" b="0" strike="noStrike" spc="-1" dirty="0">
              <a:latin typeface="Arial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413165"/>
            <a:ext cx="9667440" cy="408259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endParaRPr lang="en-US" sz="1600" b="0" strike="noStrike" spc="-1" dirty="0">
              <a:latin typeface="Arial"/>
            </a:endParaRPr>
          </a:p>
        </p:txBody>
      </p:sp>
      <p:sp>
        <p:nvSpPr>
          <p:cNvPr id="9" name="CustomShape 4"/>
          <p:cNvSpPr/>
          <p:nvPr/>
        </p:nvSpPr>
        <p:spPr>
          <a:xfrm>
            <a:off x="581040" y="1689875"/>
            <a:ext cx="9667440" cy="463703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реализация алгоритмов анализа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реализация хранилищ данных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использование существующих библиотек при реализации проекта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1600" spc="-1" dirty="0" err="1">
                <a:solidFill>
                  <a:srgbClr val="262626"/>
                </a:solidFill>
                <a:latin typeface="Montserrat"/>
              </a:rPr>
              <a:t>микросервисный</a:t>
            </a: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 подход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использование платформ и программных комплексов</a:t>
            </a:r>
            <a:endParaRPr lang="ru-RU" sz="1600" b="1" strike="noStrike" spc="-1" dirty="0">
              <a:solidFill>
                <a:srgbClr val="262626"/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973788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Инструменты</a:t>
            </a: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413165"/>
            <a:ext cx="9667440" cy="408259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endParaRPr lang="en-US" sz="1600" b="0" strike="noStrike" spc="-1" dirty="0">
              <a:latin typeface="Arial"/>
            </a:endParaRPr>
          </a:p>
        </p:txBody>
      </p:sp>
      <p:sp>
        <p:nvSpPr>
          <p:cNvPr id="9" name="CustomShape 4"/>
          <p:cNvSpPr/>
          <p:nvPr/>
        </p:nvSpPr>
        <p:spPr>
          <a:xfrm>
            <a:off x="581040" y="1689875"/>
            <a:ext cx="9667440" cy="463703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endParaRPr lang="en-US" sz="16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517300" y="2120201"/>
            <a:ext cx="8611437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/>
              <a:t>Swagger</a:t>
            </a:r>
          </a:p>
          <a:p>
            <a:pPr marL="285750" indent="-285750" fontAlgn="base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/>
              <a:t>Postman</a:t>
            </a:r>
          </a:p>
          <a:p>
            <a:pPr marL="285750" indent="-285750" fontAlgn="base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/>
              <a:t>curl</a:t>
            </a:r>
          </a:p>
        </p:txBody>
      </p:sp>
    </p:spTree>
    <p:extLst>
      <p:ext uri="{BB962C8B-B14F-4D97-AF65-F5344CB8AC3E}">
        <p14:creationId xmlns:p14="http://schemas.microsoft.com/office/powerpoint/2010/main" val="315213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Инструменты</a:t>
            </a: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413165"/>
            <a:ext cx="9667440" cy="408259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endParaRPr lang="en-US" sz="1600" b="0" strike="noStrike" spc="-1" dirty="0">
              <a:latin typeface="Arial"/>
            </a:endParaRPr>
          </a:p>
        </p:txBody>
      </p:sp>
      <p:sp>
        <p:nvSpPr>
          <p:cNvPr id="9" name="CustomShape 4"/>
          <p:cNvSpPr/>
          <p:nvPr/>
        </p:nvSpPr>
        <p:spPr>
          <a:xfrm>
            <a:off x="581040" y="1689875"/>
            <a:ext cx="9667440" cy="463703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endParaRPr lang="en-US" sz="1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376" y="1010243"/>
            <a:ext cx="6099550" cy="376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1918" y="2313718"/>
            <a:ext cx="8129895" cy="5034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4378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Инструменты</a:t>
            </a: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413165"/>
            <a:ext cx="9667440" cy="408259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endParaRPr lang="en-US" sz="1600" b="0" strike="noStrike" spc="-1" dirty="0">
              <a:latin typeface="Arial"/>
            </a:endParaRPr>
          </a:p>
        </p:txBody>
      </p:sp>
      <p:sp>
        <p:nvSpPr>
          <p:cNvPr id="9" name="CustomShape 4"/>
          <p:cNvSpPr/>
          <p:nvPr/>
        </p:nvSpPr>
        <p:spPr>
          <a:xfrm>
            <a:off x="581040" y="1689875"/>
            <a:ext cx="9667440" cy="463703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endParaRPr lang="en-US" sz="1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831" y="1025025"/>
            <a:ext cx="8600096" cy="5966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0982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Инструменты</a:t>
            </a: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413165"/>
            <a:ext cx="9667440" cy="408259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endParaRPr lang="en-US" sz="1600" b="0" strike="noStrike" spc="-1" dirty="0">
              <a:latin typeface="Arial"/>
            </a:endParaRPr>
          </a:p>
        </p:txBody>
      </p:sp>
      <p:sp>
        <p:nvSpPr>
          <p:cNvPr id="9" name="CustomShape 4"/>
          <p:cNvSpPr/>
          <p:nvPr/>
        </p:nvSpPr>
        <p:spPr>
          <a:xfrm>
            <a:off x="581040" y="1689875"/>
            <a:ext cx="9667440" cy="463703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endParaRPr lang="en-US" sz="16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9056" y="1144164"/>
            <a:ext cx="8495624" cy="5651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59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Метод экспериментальной апробации прототипов</a:t>
            </a:r>
            <a:endParaRPr lang="en-US" sz="3600" b="0" strike="noStrike" spc="-1" dirty="0">
              <a:latin typeface="Arial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413165"/>
            <a:ext cx="9667440" cy="408259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endParaRPr lang="en-US" sz="1600" b="0" strike="noStrike" spc="-1" dirty="0">
              <a:latin typeface="Arial"/>
            </a:endParaRPr>
          </a:p>
        </p:txBody>
      </p:sp>
      <p:sp>
        <p:nvSpPr>
          <p:cNvPr id="9" name="CustomShape 4"/>
          <p:cNvSpPr/>
          <p:nvPr/>
        </p:nvSpPr>
        <p:spPr>
          <a:xfrm>
            <a:off x="581040" y="1689875"/>
            <a:ext cx="9667440" cy="463703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Как и любое другое высокотехнологичное и наукоемкое программное изделие характеристики интеллектуальной прогностической системы можно уточнить при проведении соответствующих экспериментов на этапе проектирования. </a:t>
            </a:r>
            <a:endParaRPr lang="ru-RU" sz="1600" spc="-1" dirty="0">
              <a:solidFill>
                <a:srgbClr val="262626"/>
              </a:solidFill>
              <a:latin typeface="Montserrat"/>
            </a:endParaRPr>
          </a:p>
          <a:p>
            <a:pPr algn="just">
              <a:lnSpc>
                <a:spcPct val="150000"/>
              </a:lnSpc>
            </a:pPr>
            <a:r>
              <a:rPr lang="ru-RU" sz="1600" strike="noStrike" spc="-1" dirty="0" smtClean="0">
                <a:solidFill>
                  <a:srgbClr val="262626"/>
                </a:solidFill>
                <a:latin typeface="Montserrat"/>
              </a:rPr>
              <a:t>Порядок действий можно описать так: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Выбор подсистемы или критического набора функций для </a:t>
            </a:r>
            <a:r>
              <a:rPr lang="ru-RU" sz="1600" spc="-1" dirty="0" err="1" smtClean="0">
                <a:solidFill>
                  <a:srgbClr val="262626"/>
                </a:solidFill>
                <a:latin typeface="Montserrat"/>
              </a:rPr>
              <a:t>прототипирования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 и их реализация.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1600" strike="noStrike" spc="-1" dirty="0" smtClean="0">
                <a:solidFill>
                  <a:srgbClr val="262626"/>
                </a:solidFill>
                <a:latin typeface="Montserrat"/>
              </a:rPr>
              <a:t>Определение методики испытания с указанием критериев успеха (что нужно делать, какие данные нужны, что ожидается от системы).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Формирование плана экспериментов для выявления значимых параметров, состояний устойчивости, возможностей масштабирования и т.д.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1600" strike="noStrike" spc="-1" dirty="0" smtClean="0">
                <a:solidFill>
                  <a:srgbClr val="262626"/>
                </a:solidFill>
                <a:latin typeface="Montserrat"/>
              </a:rPr>
              <a:t>Проведение экспериментов.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1600" strike="noStrike" spc="-1" dirty="0" smtClean="0">
                <a:solidFill>
                  <a:srgbClr val="262626"/>
                </a:solidFill>
                <a:latin typeface="Montserrat"/>
              </a:rPr>
              <a:t>Формирование отчетов и определение пригодности прототипа для дальнейшей доработки.</a:t>
            </a:r>
            <a:endParaRPr lang="ru-RU" sz="1600" strike="noStrike" spc="-1" dirty="0">
              <a:solidFill>
                <a:srgbClr val="262626"/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348521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Метод проектирования по аналогии</a:t>
            </a:r>
            <a:endParaRPr lang="en-US" sz="3600" b="0" strike="noStrike" spc="-1" dirty="0">
              <a:latin typeface="Arial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413165"/>
            <a:ext cx="9667440" cy="408259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endParaRPr lang="en-US" sz="1600" b="0" strike="noStrike" spc="-1" dirty="0">
              <a:latin typeface="Arial"/>
            </a:endParaRPr>
          </a:p>
        </p:txBody>
      </p:sp>
      <p:sp>
        <p:nvSpPr>
          <p:cNvPr id="9" name="CustomShape 4"/>
          <p:cNvSpPr/>
          <p:nvPr/>
        </p:nvSpPr>
        <p:spPr>
          <a:xfrm>
            <a:off x="581040" y="1689875"/>
            <a:ext cx="9667440" cy="463703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endParaRPr lang="ru-RU" sz="1600" strike="noStrike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8" name="CustomShape 4"/>
          <p:cNvSpPr/>
          <p:nvPr/>
        </p:nvSpPr>
        <p:spPr>
          <a:xfrm>
            <a:off x="733440" y="1842275"/>
            <a:ext cx="9667440" cy="463703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Основывается на изучении уже работающей системы с точки зрения объемов и видов обрабатываемых данных, показателей выходных данных и результатов. Часто этот вид проектирования пересекается с экспериментальной апробацией, т.к. аналог уже будет являться прототипом, характеристики которого уже известны априорно.</a:t>
            </a:r>
            <a:endParaRPr lang="ru-RU" sz="1600" strike="noStrike" spc="-1" dirty="0">
              <a:solidFill>
                <a:srgbClr val="262626"/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695520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Проектирование по заявленным характеристикам</a:t>
            </a:r>
            <a:endParaRPr lang="en-US" sz="3600" b="0" strike="noStrike" spc="-1" dirty="0">
              <a:latin typeface="Arial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413165"/>
            <a:ext cx="9667440" cy="408259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endParaRPr lang="en-US" sz="1600" b="0" strike="noStrike" spc="-1" dirty="0">
              <a:latin typeface="Arial"/>
            </a:endParaRPr>
          </a:p>
        </p:txBody>
      </p:sp>
      <p:sp>
        <p:nvSpPr>
          <p:cNvPr id="9" name="CustomShape 4"/>
          <p:cNvSpPr/>
          <p:nvPr/>
        </p:nvSpPr>
        <p:spPr>
          <a:xfrm>
            <a:off x="581040" y="1689875"/>
            <a:ext cx="9667440" cy="463703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endParaRPr lang="ru-RU" sz="1600" strike="noStrike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8" name="CustomShape 4"/>
          <p:cNvSpPr/>
          <p:nvPr/>
        </p:nvSpPr>
        <p:spPr>
          <a:xfrm>
            <a:off x="733440" y="1842275"/>
            <a:ext cx="9667440" cy="463703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При проектировании прогностической системы показатели отдельных ее частей могут быть использованы для формирования представлений о показателях будущей системы.</a:t>
            </a:r>
            <a:r>
              <a:rPr lang="en-US" sz="1600" spc="-1" dirty="0" smtClean="0">
                <a:solidFill>
                  <a:srgbClr val="262626"/>
                </a:solidFill>
                <a:latin typeface="Montserrat"/>
              </a:rPr>
              <a:t> 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Отдельные части системы (СУБД, </a:t>
            </a:r>
            <a:r>
              <a:rPr lang="en-US" sz="1600" spc="-1" dirty="0" smtClean="0">
                <a:solidFill>
                  <a:srgbClr val="262626"/>
                </a:solidFill>
                <a:latin typeface="Montserrat"/>
              </a:rPr>
              <a:t>web-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серверы, пакеты, модули, и т.д.) могут быть использованы из уже имеющихся, а значит можно извлечь их значимые характеристики из заявленных в документации, </a:t>
            </a:r>
            <a:r>
              <a:rPr lang="ru-RU" sz="1600" spc="-1" dirty="0" err="1" smtClean="0">
                <a:solidFill>
                  <a:srgbClr val="262626"/>
                </a:solidFill>
                <a:latin typeface="Montserrat"/>
              </a:rPr>
              <a:t>бенчмарках</a:t>
            </a:r>
            <a:r>
              <a:rPr lang="ru-RU" sz="1600" spc="-1" dirty="0" smtClean="0">
                <a:solidFill>
                  <a:srgbClr val="262626"/>
                </a:solidFill>
                <a:latin typeface="Montserrat"/>
              </a:rPr>
              <a:t>, практических примерах использования.</a:t>
            </a:r>
            <a:endParaRPr lang="ru-RU" sz="1600" strike="noStrike" spc="-1" dirty="0">
              <a:solidFill>
                <a:srgbClr val="262626"/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9232325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Методы оценивания практической пригодности спроектированной прогностической системы</a:t>
            </a:r>
            <a:endParaRPr lang="en-US" sz="3600" b="0" strike="noStrike" spc="-1" dirty="0">
              <a:latin typeface="Arial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413165"/>
            <a:ext cx="9667440" cy="408259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endParaRPr lang="en-US" sz="1600" b="0" strike="noStrike" spc="-1" dirty="0">
              <a:latin typeface="Arial"/>
            </a:endParaRPr>
          </a:p>
        </p:txBody>
      </p:sp>
      <p:sp>
        <p:nvSpPr>
          <p:cNvPr id="9" name="CustomShape 4"/>
          <p:cNvSpPr/>
          <p:nvPr/>
        </p:nvSpPr>
        <p:spPr>
          <a:xfrm>
            <a:off x="581040" y="1689875"/>
            <a:ext cx="9667440" cy="463703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endParaRPr lang="ru-RU" sz="1600" strike="noStrike" spc="-1" dirty="0">
              <a:solidFill>
                <a:srgbClr val="262626"/>
              </a:solidFill>
              <a:latin typeface="Montserrat"/>
            </a:endParaRPr>
          </a:p>
        </p:txBody>
      </p:sp>
      <p:sp>
        <p:nvSpPr>
          <p:cNvPr id="10" name="CustomShape 4"/>
          <p:cNvSpPr/>
          <p:nvPr/>
        </p:nvSpPr>
        <p:spPr>
          <a:xfrm>
            <a:off x="733440" y="2291023"/>
            <a:ext cx="9667440" cy="41882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отладка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профилирование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1600" spc="-1" dirty="0">
                <a:solidFill>
                  <a:srgbClr val="262626"/>
                </a:solidFill>
                <a:latin typeface="Montserrat"/>
              </a:rPr>
              <a:t>мониторинг</a:t>
            </a:r>
            <a:endParaRPr lang="ru-RU" sz="1600" strike="noStrike" spc="-1" dirty="0">
              <a:solidFill>
                <a:srgbClr val="262626"/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1018038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81040" y="390600"/>
            <a:ext cx="9924840" cy="229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>
                <a:solidFill>
                  <a:srgbClr val="004892"/>
                </a:solidFill>
                <a:latin typeface="Montserrat"/>
              </a:rPr>
              <a:t>Источники и литература</a:t>
            </a:r>
            <a:endParaRPr lang="en-US" sz="3600" b="0" strike="noStrike" spc="-1" dirty="0">
              <a:latin typeface="Arial"/>
            </a:endParaRPr>
          </a:p>
        </p:txBody>
      </p:sp>
      <p:pic>
        <p:nvPicPr>
          <p:cNvPr id="87" name="Рисунок 7"/>
          <p:cNvPicPr/>
          <p:nvPr/>
        </p:nvPicPr>
        <p:blipFill>
          <a:blip r:embed="rId2"/>
          <a:stretch/>
        </p:blipFill>
        <p:spPr>
          <a:xfrm>
            <a:off x="467280" y="6534000"/>
            <a:ext cx="1273680" cy="81396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2124000" y="6795720"/>
            <a:ext cx="566712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4892"/>
                </a:solidFill>
                <a:latin typeface="Montserrat"/>
              </a:rPr>
              <a:t>Ульяновский государственный технический университет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9086760" y="6795720"/>
            <a:ext cx="1275840" cy="3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4892"/>
                </a:solidFill>
                <a:latin typeface="Montserrat"/>
              </a:rPr>
              <a:t>ULSTU.RU 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581040" y="1738539"/>
            <a:ext cx="9667440" cy="408259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marL="285840" indent="-285480" algn="just">
              <a:spcBef>
                <a:spcPts val="601"/>
              </a:spcBef>
              <a:spcAft>
                <a:spcPts val="601"/>
              </a:spcAft>
              <a:buClr>
                <a:srgbClr val="004892"/>
              </a:buClr>
              <a:buFont typeface="Wingdings" charset="2"/>
              <a:buChar char=""/>
            </a:pPr>
            <a:r>
              <a:rPr lang="en-US" sz="1400" spc="-1" dirty="0">
                <a:solidFill>
                  <a:srgbClr val="262626"/>
                </a:solidFill>
                <a:latin typeface="Montserrat"/>
                <a:hlinkClick r:id="rId3"/>
              </a:rPr>
              <a:t>http://www.mysql.ru/docs/man/MySQL-PostgreSQL_benchmarks.html</a:t>
            </a:r>
            <a:endParaRPr lang="ru-RU" sz="1400" spc="-1" dirty="0">
              <a:solidFill>
                <a:srgbClr val="262626"/>
              </a:solidFill>
              <a:latin typeface="Montserrat"/>
            </a:endParaRPr>
          </a:p>
          <a:p>
            <a:pPr marL="285840" indent="-285480" algn="just">
              <a:spcBef>
                <a:spcPts val="601"/>
              </a:spcBef>
              <a:spcAft>
                <a:spcPts val="601"/>
              </a:spcAft>
              <a:buClr>
                <a:srgbClr val="004892"/>
              </a:buClr>
              <a:buFont typeface="Wingdings" charset="2"/>
              <a:buChar char=""/>
            </a:pPr>
            <a:r>
              <a:rPr lang="en-US" sz="1400" spc="-1" dirty="0">
                <a:hlinkClick r:id="rId4"/>
              </a:rPr>
              <a:t>https://habr.com/ru/post/458952/</a:t>
            </a:r>
            <a:endParaRPr lang="ru-RU" sz="1400" spc="-1" dirty="0"/>
          </a:p>
          <a:p>
            <a:pPr marL="285840" indent="-285480" algn="just">
              <a:spcBef>
                <a:spcPts val="601"/>
              </a:spcBef>
              <a:spcAft>
                <a:spcPts val="601"/>
              </a:spcAft>
              <a:buClr>
                <a:srgbClr val="004892"/>
              </a:buClr>
              <a:buFont typeface="Wingdings" charset="2"/>
              <a:buChar char=""/>
            </a:pPr>
            <a:r>
              <a:rPr lang="en-US" sz="1400" spc="-1" dirty="0">
                <a:hlinkClick r:id="rId5"/>
              </a:rPr>
              <a:t>https://www.elibrary.ru/download/elibrary_19407570_70811746.pdf</a:t>
            </a:r>
            <a:endParaRPr lang="en-US" sz="1400" spc="-1" dirty="0"/>
          </a:p>
          <a:p>
            <a:pPr marL="285840" indent="-285480" algn="just">
              <a:spcBef>
                <a:spcPts val="601"/>
              </a:spcBef>
              <a:spcAft>
                <a:spcPts val="601"/>
              </a:spcAft>
              <a:buClr>
                <a:srgbClr val="004892"/>
              </a:buClr>
              <a:buFont typeface="Wingdings" charset="2"/>
              <a:buChar char=""/>
            </a:pPr>
            <a:endParaRPr lang="en-US" sz="1400" b="0" strike="noStrike" spc="-1" dirty="0">
              <a:latin typeface="Arial"/>
            </a:endParaRPr>
          </a:p>
          <a:p>
            <a:pPr algn="just"/>
            <a:endParaRPr lang="en-US" sz="14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788451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1096</TotalTime>
  <Words>1815</Words>
  <Application>Microsoft Office PowerPoint</Application>
  <PresentationFormat>Произвольный</PresentationFormat>
  <Paragraphs>187</Paragraphs>
  <Slides>29</Slides>
  <Notes>16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29</vt:i4>
      </vt:variant>
    </vt:vector>
  </HeadingPairs>
  <TitlesOfParts>
    <vt:vector size="31" baseType="lpstr"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Понятия управления</vt:lpstr>
      <vt:lpstr>Презентация PowerPoint</vt:lpstr>
      <vt:lpstr>Свойства систем</vt:lpstr>
      <vt:lpstr>Особенности систем управления</vt:lpstr>
      <vt:lpstr>Особенности систем управления</vt:lpstr>
      <vt:lpstr>Презентация PowerPoint</vt:lpstr>
      <vt:lpstr>Презентация PowerPoint</vt:lpstr>
      <vt:lpstr>Презентация PowerPoint</vt:lpstr>
      <vt:lpstr>Виды управления</vt:lpstr>
      <vt:lpstr>Виды управления</vt:lpstr>
      <vt:lpstr>Виды управления</vt:lpstr>
      <vt:lpstr>Презентация PowerPoint</vt:lpstr>
      <vt:lpstr>Презентация PowerPoint</vt:lpstr>
      <vt:lpstr>Презентация PowerPoint</vt:lpstr>
      <vt:lpstr>Системы автоматического управления</vt:lpstr>
      <vt:lpstr>Системы автоматического управления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Результаты приемной  кампании - 2019</dc:title>
  <dc:subject/>
  <dc:creator>afsafasfasfa afafaf</dc:creator>
  <dc:description/>
  <cp:lastModifiedBy>user</cp:lastModifiedBy>
  <cp:revision>139</cp:revision>
  <dcterms:created xsi:type="dcterms:W3CDTF">2019-09-16T12:04:13Z</dcterms:created>
  <dcterms:modified xsi:type="dcterms:W3CDTF">2025-04-21T13:01:32Z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Произвольный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5</vt:i4>
  </property>
</Properties>
</file>