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9"/>
  </p:notesMasterIdLst>
  <p:sldIdLst>
    <p:sldId id="256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6" r:id="rId11"/>
    <p:sldId id="275" r:id="rId12"/>
    <p:sldId id="277" r:id="rId13"/>
    <p:sldId id="278" r:id="rId14"/>
    <p:sldId id="279" r:id="rId15"/>
    <p:sldId id="282" r:id="rId16"/>
    <p:sldId id="281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83" r:id="rId28"/>
  </p:sldIdLst>
  <p:sldSz cx="10691813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08" y="-76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CD9F8-8523-4C96-BA3A-B0F5AE12B0F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28725" y="1336675"/>
            <a:ext cx="51022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BD7EE-BBE2-4F32-89E5-4EF5A71C7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983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619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6619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7095A16-4C3A-49BC-BA45-ED63D8DC7979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25.04.2025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C19D91D-1076-4D88-80F8-03FFDA14860F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090" b="0" strike="noStrike" spc="-1">
                <a:solidFill>
                  <a:srgbClr val="000000"/>
                </a:solidFill>
                <a:latin typeface="Geometria light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10" b="0" strike="noStrike" spc="-1">
                <a:solidFill>
                  <a:srgbClr val="000000"/>
                </a:solidFill>
                <a:latin typeface="Geometria light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735120" y="402480"/>
            <a:ext cx="9221400" cy="14608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850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485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35120" y="2012400"/>
            <a:ext cx="9221400" cy="47962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52000" indent="-251640">
              <a:lnSpc>
                <a:spcPct val="90000"/>
              </a:lnSpc>
              <a:spcBef>
                <a:spcPts val="1103"/>
              </a:spcBef>
              <a:buClr>
                <a:srgbClr val="000000"/>
              </a:buClr>
              <a:buFont typeface="Arial"/>
              <a:buChar char="•"/>
            </a:pPr>
            <a:r>
              <a:rPr lang="ru-RU" sz="3090" b="0" strike="noStrike" spc="-1">
                <a:solidFill>
                  <a:srgbClr val="000000"/>
                </a:solidFill>
                <a:latin typeface="Geometria light"/>
              </a:rPr>
              <a:t>Образец текста</a:t>
            </a:r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  <a:p>
            <a:pPr marL="756000" lvl="1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650" b="0" strike="noStrike" spc="-1">
                <a:solidFill>
                  <a:srgbClr val="000000"/>
                </a:solidFill>
                <a:latin typeface="Geometria light"/>
              </a:rPr>
              <a:t>Второй уровень</a:t>
            </a:r>
            <a:endParaRPr lang="en-US" sz="2650" b="0" strike="noStrike" spc="-1">
              <a:solidFill>
                <a:srgbClr val="000000"/>
              </a:solidFill>
              <a:latin typeface="Geometria light"/>
            </a:endParaRPr>
          </a:p>
          <a:p>
            <a:pPr marL="1260000" lvl="2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210" b="0" strike="noStrike" spc="-1">
                <a:solidFill>
                  <a:srgbClr val="000000"/>
                </a:solidFill>
                <a:latin typeface="Geometria light"/>
              </a:rPr>
              <a:t>Третий уровень</a:t>
            </a:r>
            <a:endParaRPr lang="en-US" sz="2210" b="0" strike="noStrike" spc="-1">
              <a:solidFill>
                <a:srgbClr val="000000"/>
              </a:solidFill>
              <a:latin typeface="Geometria light"/>
            </a:endParaRPr>
          </a:p>
          <a:p>
            <a:pPr marL="1764000" lvl="3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Четвертый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  <a:p>
            <a:pPr marL="2268000" lvl="4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Пятый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AB2ED07-E090-41E8-AF69-629F97376972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25.04.2025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642AC0A-0186-4B28-A610-0761D33BA00A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81040" y="800280"/>
            <a:ext cx="8048160" cy="2297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spc="-1" dirty="0" smtClean="0">
                <a:solidFill>
                  <a:srgbClr val="004892"/>
                </a:solidFill>
                <a:latin typeface="Montserrat"/>
              </a:rPr>
              <a:t>Извлечение временных рядов</a:t>
            </a:r>
            <a:endParaRPr lang="en-US" sz="4800" b="0" strike="noStrike" spc="-1" dirty="0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rgbClr val="173277"/>
                </a:solidFill>
                <a:latin typeface="Montserrat"/>
              </a:rPr>
              <a:t>202</a:t>
            </a:r>
            <a:r>
              <a:rPr lang="en-US" sz="1600" spc="-1" dirty="0" smtClean="0">
                <a:solidFill>
                  <a:srgbClr val="173277"/>
                </a:solidFill>
                <a:latin typeface="Montserrat"/>
              </a:rPr>
              <a:t>5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84" name="Рисунок 2"/>
          <p:cNvPicPr/>
          <p:nvPr/>
        </p:nvPicPr>
        <p:blipFill>
          <a:blip r:embed="rId3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581040" y="2624040"/>
            <a:ext cx="804816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Постановка задачи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7692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Прогнозирование - это процесс предсказания будущих значений переменных на основе анализа их прошлого поведения и текущего состояния. Это важнейший инструмент в экономике, финансах, метеорологии, управлении производством и многих других областях.</a:t>
            </a:r>
          </a:p>
          <a:p>
            <a:pPr>
              <a:lnSpc>
                <a:spcPct val="150000"/>
              </a:lnSpc>
            </a:pPr>
            <a:r>
              <a:rPr lang="ru-RU" dirty="0"/>
              <a:t>Основные типы прогнозирования: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Качественное прогнозирование - основано на экспертных оценках, интуиции, мнениях (например, метод </a:t>
            </a:r>
            <a:r>
              <a:rPr lang="ru-RU" dirty="0" err="1"/>
              <a:t>Дельфи</a:t>
            </a:r>
            <a:r>
              <a:rPr lang="ru-RU" dirty="0"/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Количественное прогнозирование - использует математические модели и исторические данные: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Методы временных рядов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Причинно-следственные </a:t>
            </a:r>
            <a:r>
              <a:rPr lang="ru-RU" dirty="0"/>
              <a:t>модели</a:t>
            </a:r>
          </a:p>
        </p:txBody>
      </p:sp>
    </p:spTree>
    <p:extLst>
      <p:ext uri="{BB962C8B-B14F-4D97-AF65-F5344CB8AC3E}">
        <p14:creationId xmlns:p14="http://schemas.microsoft.com/office/powerpoint/2010/main" val="45802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Постановка задачи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060316"/>
                <a:ext cx="9667440" cy="53988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b="1" dirty="0"/>
                  <a:t>Временной ряд</a:t>
                </a:r>
                <a:r>
                  <a:rPr lang="ru-RU" dirty="0"/>
                  <a:t> - это последовательность измерений какой-либо переменной, упорядоченная во времени.</a:t>
                </a:r>
              </a:p>
              <a:p>
                <a:pPr algn="just"/>
                <a:r>
                  <a:rPr lang="ru-RU" dirty="0"/>
                  <a:t>Компоненты временного ряда:</a:t>
                </a:r>
              </a:p>
              <a:p>
                <a:pPr algn="just"/>
                <a:r>
                  <a:rPr lang="ru-RU" b="1" dirty="0"/>
                  <a:t>Тренд (T)</a:t>
                </a:r>
                <a:r>
                  <a:rPr lang="ru-RU" dirty="0"/>
                  <a:t> - долгосрочная тенденция изменения (рост, снижение или стагнация)</a:t>
                </a:r>
              </a:p>
              <a:p>
                <a:pPr algn="just"/>
                <a:r>
                  <a:rPr lang="ru-RU" b="1" dirty="0"/>
                  <a:t>Сезонность (S)</a:t>
                </a:r>
                <a:r>
                  <a:rPr lang="ru-RU" dirty="0"/>
                  <a:t> - регулярные колебания с фиксированным периодом (день, неделя, год)</a:t>
                </a:r>
              </a:p>
              <a:p>
                <a:pPr algn="just"/>
                <a:r>
                  <a:rPr lang="ru-RU" b="1" dirty="0"/>
                  <a:t>Цикличность (C)</a:t>
                </a:r>
                <a:r>
                  <a:rPr lang="ru-RU" dirty="0"/>
                  <a:t> - долгосрочные колебания без строгой периодичности (экономические циклы)</a:t>
                </a:r>
              </a:p>
              <a:p>
                <a:pPr algn="just"/>
                <a:r>
                  <a:rPr lang="ru-RU" b="1" dirty="0"/>
                  <a:t>Случайная составляющая (ε)</a:t>
                </a:r>
                <a:r>
                  <a:rPr lang="ru-RU" dirty="0"/>
                  <a:t> - несистематические колебания, шум</a:t>
                </a:r>
              </a:p>
              <a:p>
                <a:pPr algn="just"/>
                <a:r>
                  <a:rPr lang="ru-RU" dirty="0"/>
                  <a:t>Модели временных рядов могут быть: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ru-RU" dirty="0"/>
                  <a:t>Аддитивными: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/>
                      </a:rPr>
                      <m:t>𝑌</m:t>
                    </m:r>
                    <m:r>
                      <a:rPr lang="ru-RU" i="1" dirty="0" smtClean="0">
                        <a:latin typeface="Cambria Math"/>
                      </a:rPr>
                      <m:t> = </m:t>
                    </m:r>
                    <m:r>
                      <a:rPr lang="ru-RU" i="1" dirty="0" smtClean="0">
                        <a:latin typeface="Cambria Math"/>
                      </a:rPr>
                      <m:t>𝑇</m:t>
                    </m:r>
                    <m:r>
                      <a:rPr lang="ru-RU" i="1" dirty="0" smtClean="0">
                        <a:latin typeface="Cambria Math"/>
                      </a:rPr>
                      <m:t> + </m:t>
                    </m:r>
                    <m:r>
                      <a:rPr lang="ru-RU" i="1" dirty="0" smtClean="0">
                        <a:latin typeface="Cambria Math"/>
                      </a:rPr>
                      <m:t>𝑆</m:t>
                    </m:r>
                    <m:r>
                      <a:rPr lang="ru-RU" i="1" dirty="0" smtClean="0">
                        <a:latin typeface="Cambria Math"/>
                      </a:rPr>
                      <m:t> + </m:t>
                    </m:r>
                    <m:r>
                      <a:rPr lang="ru-RU" i="1" dirty="0" smtClean="0">
                        <a:latin typeface="Cambria Math"/>
                      </a:rPr>
                      <m:t>𝐶</m:t>
                    </m:r>
                    <m:r>
                      <a:rPr lang="ru-RU" i="1" dirty="0" smtClean="0">
                        <a:latin typeface="Cambria Math"/>
                      </a:rPr>
                      <m:t> + </m:t>
                    </m:r>
                    <m:r>
                      <a:rPr lang="ru-RU" i="1" dirty="0" smtClean="0">
                        <a:latin typeface="Cambria Math"/>
                      </a:rPr>
                      <m:t>𝜀</m:t>
                    </m:r>
                  </m:oMath>
                </a14:m>
                <a:endParaRPr lang="ru-RU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ru-RU" dirty="0"/>
                  <a:t>Мультипликативными: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/>
                      </a:rPr>
                      <m:t>𝑌</m:t>
                    </m:r>
                    <m:r>
                      <a:rPr lang="ru-RU" i="1" dirty="0" smtClean="0">
                        <a:latin typeface="Cambria Math"/>
                      </a:rPr>
                      <m:t> = </m:t>
                    </m:r>
                    <m:r>
                      <a:rPr lang="ru-RU" i="1" dirty="0" smtClean="0">
                        <a:latin typeface="Cambria Math"/>
                      </a:rPr>
                      <m:t>𝑇</m:t>
                    </m:r>
                    <m:r>
                      <a:rPr lang="ru-RU" i="1" dirty="0" smtClean="0">
                        <a:latin typeface="Cambria Math"/>
                      </a:rPr>
                      <m:t> × </m:t>
                    </m:r>
                    <m:r>
                      <a:rPr lang="ru-RU" i="1" dirty="0" smtClean="0">
                        <a:latin typeface="Cambria Math"/>
                      </a:rPr>
                      <m:t>𝑆</m:t>
                    </m:r>
                    <m:r>
                      <a:rPr lang="ru-RU" i="1" dirty="0" smtClean="0">
                        <a:latin typeface="Cambria Math"/>
                      </a:rPr>
                      <m:t> × </m:t>
                    </m:r>
                    <m:r>
                      <a:rPr lang="ru-RU" i="1" dirty="0" smtClean="0">
                        <a:latin typeface="Cambria Math"/>
                      </a:rPr>
                      <m:t>𝐶</m:t>
                    </m:r>
                    <m:r>
                      <a:rPr lang="ru-RU" i="1" dirty="0" smtClean="0">
                        <a:latin typeface="Cambria Math"/>
                      </a:rPr>
                      <m:t> × </m:t>
                    </m:r>
                    <m:r>
                      <a:rPr lang="ru-RU" i="1" dirty="0" smtClean="0">
                        <a:latin typeface="Cambria Math"/>
                      </a:rPr>
                      <m:t>𝜀</m:t>
                    </m:r>
                  </m:oMath>
                </a14:m>
                <a:endParaRPr lang="ru-RU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ru-RU" dirty="0"/>
                  <a:t>Смешанными</a:t>
                </a:r>
              </a:p>
              <a:p>
                <a:pPr algn="just"/>
                <a:r>
                  <a:rPr lang="ru-RU" dirty="0" smtClean="0"/>
                  <a:t>Основные </a:t>
                </a:r>
                <a:r>
                  <a:rPr lang="ru-RU" dirty="0"/>
                  <a:t>этапы анализа временных рядов</a:t>
                </a:r>
              </a:p>
              <a:p>
                <a:pPr marL="342900" indent="-342900" algn="just">
                  <a:buFont typeface="+mj-lt"/>
                  <a:buAutoNum type="arabicPeriod"/>
                </a:pPr>
                <a:r>
                  <a:rPr lang="ru-RU" dirty="0"/>
                  <a:t>Визуализация данных - построение графика, первичный анализ структуры</a:t>
                </a:r>
              </a:p>
              <a:p>
                <a:pPr marL="342900" indent="-342900" algn="just">
                  <a:buFont typeface="+mj-lt"/>
                  <a:buAutoNum type="arabicPeriod"/>
                </a:pPr>
                <a:r>
                  <a:rPr lang="ru-RU" dirty="0"/>
                  <a:t>Проверка на стационарность (постоянство статистических свойств)</a:t>
                </a:r>
              </a:p>
              <a:p>
                <a:pPr marL="342900" indent="-342900" algn="just">
                  <a:buFont typeface="+mj-lt"/>
                  <a:buAutoNum type="arabicPeriod"/>
                </a:pPr>
                <a:r>
                  <a:rPr lang="ru-RU" dirty="0"/>
                  <a:t>Выделение и удаление тренда и сезонности (декомпозиция)</a:t>
                </a:r>
              </a:p>
              <a:p>
                <a:pPr marL="342900" indent="-342900" algn="just">
                  <a:buFont typeface="+mj-lt"/>
                  <a:buAutoNum type="arabicPeriod"/>
                </a:pPr>
                <a:r>
                  <a:rPr lang="ru-RU" dirty="0"/>
                  <a:t>Подбор модели и оценка её параметров</a:t>
                </a:r>
              </a:p>
              <a:p>
                <a:pPr marL="342900" indent="-342900" algn="just">
                  <a:buFont typeface="+mj-lt"/>
                  <a:buAutoNum type="arabicPeriod"/>
                </a:pPr>
                <a:r>
                  <a:rPr lang="ru-RU" dirty="0"/>
                  <a:t>Верификация модели - проверка адекватности</a:t>
                </a:r>
              </a:p>
              <a:p>
                <a:pPr marL="342900" indent="-342900" algn="just">
                  <a:buFont typeface="+mj-lt"/>
                  <a:buAutoNum type="arabicPeriod"/>
                </a:pPr>
                <a:r>
                  <a:rPr lang="ru-RU" dirty="0"/>
                  <a:t>Прогнозирование и оценка точности прогноза</a:t>
                </a:r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060316"/>
                <a:ext cx="9667440" cy="5398850"/>
              </a:xfrm>
              <a:prstGeom prst="rect">
                <a:avLst/>
              </a:prstGeom>
              <a:blipFill rotWithShape="1">
                <a:blip r:embed="rId3"/>
                <a:stretch>
                  <a:fillRect l="-504" t="-564" r="-567" b="-507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101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Модели временных рядов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060316"/>
                <a:ext cx="9667440" cy="53988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r>
                  <a:rPr lang="ru-RU" b="1" dirty="0" smtClean="0"/>
                  <a:t>1. Простое </a:t>
                </a:r>
                <a:r>
                  <a:rPr lang="ru-RU" b="1" dirty="0"/>
                  <a:t>экспоненциальное сглаживание (</a:t>
                </a:r>
                <a:r>
                  <a:rPr lang="en-US" b="1" dirty="0"/>
                  <a:t>SES):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Ŷ(</m:t>
                      </m:r>
                      <m:r>
                        <a:rPr lang="en-US" i="1" dirty="0" smtClean="0">
                          <a:latin typeface="Cambria Math"/>
                        </a:rPr>
                        <m:t>𝑡</m:t>
                      </m:r>
                      <m:r>
                        <a:rPr lang="en-US" i="1" dirty="0" smtClean="0">
                          <a:latin typeface="Cambria Math"/>
                        </a:rPr>
                        <m:t>+1) = </m:t>
                      </m:r>
                      <m:r>
                        <a:rPr lang="el-GR" i="1" dirty="0">
                          <a:latin typeface="Cambria Math"/>
                        </a:rPr>
                        <m:t>𝛼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+ (1−</m:t>
                      </m:r>
                      <m:r>
                        <a:rPr lang="el-GR" i="1" dirty="0">
                          <a:latin typeface="Cambria Math"/>
                        </a:rPr>
                        <m:t>𝛼</m:t>
                      </m:r>
                      <m:r>
                        <a:rPr lang="el-GR" i="1" dirty="0">
                          <a:latin typeface="Cambria Math"/>
                        </a:rPr>
                        <m:t>)Ŷ(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ru-RU" dirty="0"/>
                  <a:t>где </a:t>
                </a:r>
                <a:r>
                  <a:rPr lang="el-GR" dirty="0"/>
                  <a:t>α - </a:t>
                </a:r>
                <a:r>
                  <a:rPr lang="ru-RU" dirty="0"/>
                  <a:t>параметр сглаживания (0 &lt; </a:t>
                </a:r>
                <a:r>
                  <a:rPr lang="el-GR" dirty="0"/>
                  <a:t>α &lt; 1)</a:t>
                </a:r>
              </a:p>
              <a:p>
                <a:pPr/>
                <a:r>
                  <a:rPr lang="ru-RU" b="1" dirty="0" smtClean="0"/>
                  <a:t>2. Метод </a:t>
                </a:r>
                <a:r>
                  <a:rPr lang="ru-RU" b="1" dirty="0" err="1"/>
                  <a:t>Хольта</a:t>
                </a:r>
                <a:r>
                  <a:rPr lang="ru-RU" b="1" dirty="0"/>
                  <a:t> (двойное экспоненциальное сглаживание):</a:t>
                </a:r>
                <a:r>
                  <a:rPr lang="ru-RU" dirty="0"/>
                  <a:t/>
                </a:r>
                <a:br>
                  <a:rPr lang="ru-RU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</a:rPr>
                        <m:t>Уровень: 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/>
                        </a:rPr>
                        <m:t>= </m:t>
                      </m:r>
                      <m:r>
                        <a:rPr lang="el-GR" i="1" dirty="0">
                          <a:latin typeface="Cambria Math"/>
                        </a:rPr>
                        <m:t>𝛼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1−</m:t>
                          </m:r>
                          <m:r>
                            <a:rPr lang="el-GR" i="1" dirty="0">
                              <a:latin typeface="Cambria Math"/>
                            </a:rPr>
                            <m:t>𝛼</m:t>
                          </m:r>
                        </m:e>
                      </m:d>
                      <m:d>
                        <m:dPr>
                          <m:ctrlPr>
                            <a:rPr lang="el-GR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 dirty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en-US" i="1" dirty="0">
                              <a:latin typeface="Cambria Math"/>
                            </a:rPr>
                            <m:t>+ </m:t>
                          </m:r>
                          <m:r>
                            <a:rPr lang="en-US" i="1" dirty="0">
                              <a:latin typeface="Cambria Math"/>
                            </a:rPr>
                            <m:t>𝑇</m:t>
                          </m:r>
                          <m:d>
                            <m:d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 dirty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ru-RU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/>
                        </a:rPr>
                        <m:t> </m:t>
                      </m:r>
                      <m:r>
                        <a:rPr lang="ru-RU" i="1" dirty="0">
                          <a:latin typeface="Cambria Math"/>
                        </a:rPr>
                        <m:t>Тренд: </m:t>
                      </m:r>
                      <m:r>
                        <a:rPr lang="en-US" i="1" dirty="0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/>
                        </a:rPr>
                        <m:t>= </m:t>
                      </m:r>
                      <m:r>
                        <a:rPr lang="el-GR" i="1" dirty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l-GR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 dirty="0">
                              <a:latin typeface="Cambria Math"/>
                            </a:rPr>
                            <m:t>−</m:t>
                          </m:r>
                          <m:r>
                            <a:rPr lang="en-US" i="1" dirty="0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 dirty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</m:d>
                      <m:r>
                        <a:rPr lang="en-US" i="1" dirty="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1−</m:t>
                          </m:r>
                          <m:r>
                            <a:rPr lang="el-GR" i="1" dirty="0">
                              <a:latin typeface="Cambria Math"/>
                            </a:rPr>
                            <m:t>𝛽</m:t>
                          </m:r>
                        </m:e>
                      </m:d>
                      <m:r>
                        <a:rPr lang="en-US" i="1" dirty="0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𝑡</m:t>
                          </m:r>
                          <m:r>
                            <a:rPr lang="en-US" i="1" dirty="0">
                              <a:latin typeface="Cambria Math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ru-RU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>
                          <a:latin typeface="Cambria Math"/>
                        </a:rPr>
                        <m:t>Прогноз: </m:t>
                      </m:r>
                      <m:r>
                        <a:rPr lang="en-US" i="1" dirty="0">
                          <a:latin typeface="Cambria Math"/>
                        </a:rPr>
                        <m:t>Ŷ(</m:t>
                      </m:r>
                      <m:r>
                        <a:rPr lang="en-US" i="1" dirty="0" err="1">
                          <a:latin typeface="Cambria Math"/>
                        </a:rPr>
                        <m:t>𝑡</m:t>
                      </m:r>
                      <m:r>
                        <a:rPr lang="en-US" i="1" dirty="0" err="1">
                          <a:latin typeface="Cambria Math"/>
                        </a:rPr>
                        <m:t>+</m:t>
                      </m:r>
                      <m:r>
                        <a:rPr lang="en-US" i="1" dirty="0" err="1">
                          <a:latin typeface="Cambria Math"/>
                        </a:rPr>
                        <m:t>𝑘</m:t>
                      </m:r>
                      <m:r>
                        <a:rPr lang="en-US" i="1" dirty="0">
                          <a:latin typeface="Cambria Math"/>
                        </a:rPr>
                        <m:t>) = 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+ </m:t>
                      </m:r>
                      <m:r>
                        <a:rPr lang="en-US" i="1" dirty="0" err="1">
                          <a:latin typeface="Cambria Math"/>
                        </a:rPr>
                        <m:t>𝑘𝑇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dirty="0" smtClean="0"/>
              </a:p>
              <a:p>
                <a:pPr/>
                <a:r>
                  <a:rPr lang="ru-RU" b="1" dirty="0" smtClean="0"/>
                  <a:t>3. Метод </a:t>
                </a:r>
                <a:r>
                  <a:rPr lang="ru-RU" b="1" dirty="0" err="1" smtClean="0"/>
                  <a:t>Хольта-Винтерса</a:t>
                </a:r>
                <a:r>
                  <a:rPr lang="ru-RU" b="1" dirty="0" smtClean="0"/>
                  <a:t> (тройное экспоненциальное сглаживание):</a:t>
                </a:r>
                <a:r>
                  <a:rPr lang="ru-RU" dirty="0"/>
                  <a:t/>
                </a:r>
                <a:br>
                  <a:rPr lang="ru-RU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</a:rPr>
                        <m:t>Уровень: 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= </m:t>
                      </m:r>
                      <m:r>
                        <a:rPr lang="el-GR" i="1" dirty="0">
                          <a:latin typeface="Cambria Math"/>
                        </a:rPr>
                        <m:t>𝛼</m:t>
                      </m:r>
                      <m:r>
                        <a:rPr lang="el-GR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)/</m:t>
                      </m:r>
                      <m:r>
                        <a:rPr lang="en-US" i="1" dirty="0">
                          <a:latin typeface="Cambria Math"/>
                        </a:rPr>
                        <m:t>𝑆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</m:t>
                      </m:r>
                      <m:r>
                        <a:rPr lang="en-US" i="1" dirty="0">
                          <a:latin typeface="Cambria Math"/>
                        </a:rPr>
                        <m:t>𝑠</m:t>
                      </m:r>
                      <m:r>
                        <a:rPr lang="en-US" i="1" dirty="0">
                          <a:latin typeface="Cambria Math"/>
                        </a:rPr>
                        <m:t>)) + (1−</m:t>
                      </m:r>
                      <m:r>
                        <a:rPr lang="el-GR" i="1" dirty="0">
                          <a:latin typeface="Cambria Math"/>
                        </a:rPr>
                        <m:t>𝛼</m:t>
                      </m:r>
                      <m:r>
                        <a:rPr lang="el-GR" i="1" dirty="0">
                          <a:latin typeface="Cambria Math"/>
                        </a:rPr>
                        <m:t>)(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−1)+</m:t>
                      </m:r>
                      <m:r>
                        <a:rPr lang="en-US" i="1" dirty="0">
                          <a:latin typeface="Cambria Math"/>
                        </a:rPr>
                        <m:t>𝑇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−1)) </m:t>
                      </m:r>
                    </m:oMath>
                  </m:oMathPara>
                </a14:m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</a:rPr>
                        <m:t>Тренд</m:t>
                      </m:r>
                      <m:r>
                        <a:rPr lang="ru-RU" i="1" dirty="0">
                          <a:latin typeface="Cambria Math"/>
                        </a:rPr>
                        <m:t>: </m:t>
                      </m:r>
                      <m:r>
                        <a:rPr lang="en-US" i="1" dirty="0">
                          <a:latin typeface="Cambria Math"/>
                        </a:rPr>
                        <m:t>𝑇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= </m:t>
                      </m:r>
                      <m:r>
                        <a:rPr lang="el-GR" i="1" dirty="0">
                          <a:latin typeface="Cambria Math"/>
                        </a:rPr>
                        <m:t>𝛽</m:t>
                      </m:r>
                      <m:r>
                        <a:rPr lang="el-GR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)−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−1)) + (1−</m:t>
                      </m:r>
                      <m:r>
                        <a:rPr lang="el-GR" i="1" dirty="0">
                          <a:latin typeface="Cambria Math"/>
                        </a:rPr>
                        <m:t>𝛽</m:t>
                      </m:r>
                      <m:r>
                        <a:rPr lang="el-GR" i="1" dirty="0">
                          <a:latin typeface="Cambria Math"/>
                        </a:rPr>
                        <m:t>)</m:t>
                      </m:r>
                      <m:r>
                        <a:rPr lang="en-US" i="1" dirty="0">
                          <a:latin typeface="Cambria Math"/>
                        </a:rPr>
                        <m:t>𝑇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−1) </m:t>
                      </m:r>
                    </m:oMath>
                  </m:oMathPara>
                </a14:m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</a:rPr>
                        <m:t>Сезонность</m:t>
                      </m:r>
                      <m:r>
                        <a:rPr lang="ru-RU" i="1" dirty="0">
                          <a:latin typeface="Cambria Math"/>
                        </a:rPr>
                        <m:t>: </m:t>
                      </m:r>
                      <m:r>
                        <a:rPr lang="en-US" i="1" dirty="0">
                          <a:latin typeface="Cambria Math"/>
                        </a:rPr>
                        <m:t>𝑆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= </m:t>
                      </m:r>
                      <m:r>
                        <a:rPr lang="el-GR" i="1" dirty="0">
                          <a:latin typeface="Cambria Math"/>
                        </a:rPr>
                        <m:t>𝛾</m:t>
                      </m:r>
                      <m:r>
                        <a:rPr lang="el-GR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)/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)) + (1−</m:t>
                      </m:r>
                      <m:r>
                        <a:rPr lang="el-GR" i="1" dirty="0">
                          <a:latin typeface="Cambria Math"/>
                        </a:rPr>
                        <m:t>𝛾</m:t>
                      </m:r>
                      <m:r>
                        <a:rPr lang="el-GR" i="1" dirty="0">
                          <a:latin typeface="Cambria Math"/>
                        </a:rPr>
                        <m:t>)</m:t>
                      </m:r>
                      <m:r>
                        <a:rPr lang="en-US" i="1" dirty="0">
                          <a:latin typeface="Cambria Math"/>
                        </a:rPr>
                        <m:t>𝑆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</m:t>
                      </m:r>
                      <m:r>
                        <a:rPr lang="en-US" i="1" dirty="0">
                          <a:latin typeface="Cambria Math"/>
                        </a:rPr>
                        <m:t>𝑠</m:t>
                      </m:r>
                      <m:r>
                        <a:rPr lang="en-US" i="1" dirty="0">
                          <a:latin typeface="Cambria Math"/>
                        </a:rPr>
                        <m:t>) </m:t>
                      </m:r>
                    </m:oMath>
                  </m:oMathPara>
                </a14:m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</a:rPr>
                        <m:t>Прогноз</m:t>
                      </m:r>
                      <m:r>
                        <a:rPr lang="ru-RU" i="1" dirty="0">
                          <a:latin typeface="Cambria Math"/>
                        </a:rPr>
                        <m:t>: </m:t>
                      </m:r>
                      <m:r>
                        <a:rPr lang="en-US" i="1" dirty="0">
                          <a:latin typeface="Cambria Math"/>
                        </a:rPr>
                        <m:t>Ŷ(</m:t>
                      </m:r>
                      <m:r>
                        <a:rPr lang="en-US" i="1" dirty="0" err="1">
                          <a:latin typeface="Cambria Math"/>
                        </a:rPr>
                        <m:t>𝑡</m:t>
                      </m:r>
                      <m:r>
                        <a:rPr lang="en-US" i="1" dirty="0" err="1">
                          <a:latin typeface="Cambria Math"/>
                        </a:rPr>
                        <m:t>+</m:t>
                      </m:r>
                      <m:r>
                        <a:rPr lang="en-US" i="1" dirty="0" err="1">
                          <a:latin typeface="Cambria Math"/>
                        </a:rPr>
                        <m:t>𝑘</m:t>
                      </m:r>
                      <m:r>
                        <a:rPr lang="en-US" i="1" dirty="0">
                          <a:latin typeface="Cambria Math"/>
                        </a:rPr>
                        <m:t>) = (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+ </m:t>
                      </m:r>
                      <m:r>
                        <a:rPr lang="en-US" i="1" dirty="0" err="1">
                          <a:latin typeface="Cambria Math"/>
                        </a:rPr>
                        <m:t>𝑘𝑇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))</m:t>
                      </m:r>
                      <m:r>
                        <a:rPr lang="en-US" i="1" dirty="0">
                          <a:latin typeface="Cambria Math"/>
                        </a:rPr>
                        <m:t>𝑆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 err="1">
                          <a:latin typeface="Cambria Math"/>
                        </a:rPr>
                        <m:t>𝑡</m:t>
                      </m:r>
                      <m:r>
                        <a:rPr lang="en-US" i="1" dirty="0" err="1">
                          <a:latin typeface="Cambria Math"/>
                        </a:rPr>
                        <m:t>−</m:t>
                      </m:r>
                      <m:r>
                        <a:rPr lang="en-US" i="1" dirty="0" err="1">
                          <a:latin typeface="Cambria Math"/>
                        </a:rPr>
                        <m:t>𝑠</m:t>
                      </m:r>
                      <m:r>
                        <a:rPr lang="en-US" i="1" dirty="0" err="1">
                          <a:latin typeface="Cambria Math"/>
                        </a:rPr>
                        <m:t>+</m:t>
                      </m:r>
                      <m:r>
                        <a:rPr lang="en-US" i="1" dirty="0" err="1">
                          <a:latin typeface="Cambria Math"/>
                        </a:rPr>
                        <m:t>𝑘</m:t>
                      </m:r>
                      <m:r>
                        <a:rPr lang="en-US" i="1" dirty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dirty="0" smtClean="0"/>
              </a:p>
              <a:p>
                <a:r>
                  <a:rPr lang="ru-RU" b="1" dirty="0" smtClean="0"/>
                  <a:t>4</a:t>
                </a:r>
                <a:r>
                  <a:rPr lang="ru-RU" dirty="0" smtClean="0"/>
                  <a:t>. </a:t>
                </a:r>
                <a:r>
                  <a:rPr lang="en-US" b="1" dirty="0" smtClean="0"/>
                  <a:t>ARIMA-</a:t>
                </a:r>
                <a:r>
                  <a:rPr lang="ru-RU" b="1" dirty="0"/>
                  <a:t>модели (</a:t>
                </a:r>
                <a:r>
                  <a:rPr lang="en-US" b="1" dirty="0"/>
                  <a:t>Autoregressive Integrated Moving Average)</a:t>
                </a:r>
              </a:p>
              <a:p>
                <a:r>
                  <a:rPr lang="en-US" dirty="0"/>
                  <a:t>ARIMA(</a:t>
                </a:r>
                <a:r>
                  <a:rPr lang="en-US" dirty="0" err="1"/>
                  <a:t>p,d,q</a:t>
                </a:r>
                <a:r>
                  <a:rPr lang="en-US" dirty="0"/>
                  <a:t>):</a:t>
                </a:r>
              </a:p>
              <a:p>
                <a:pPr lvl="1"/>
                <a:r>
                  <a:rPr lang="en-US" dirty="0"/>
                  <a:t>p - </a:t>
                </a:r>
                <a:r>
                  <a:rPr lang="ru-RU" dirty="0"/>
                  <a:t>порядок авторегрессии (</a:t>
                </a:r>
                <a:r>
                  <a:rPr lang="en-US" dirty="0"/>
                  <a:t>AR)</a:t>
                </a:r>
              </a:p>
              <a:p>
                <a:pPr lvl="1"/>
                <a:r>
                  <a:rPr lang="en-US" dirty="0"/>
                  <a:t>d - </a:t>
                </a:r>
                <a:r>
                  <a:rPr lang="ru-RU" dirty="0"/>
                  <a:t>порядок дифференцирования (</a:t>
                </a:r>
                <a:r>
                  <a:rPr lang="en-US" dirty="0"/>
                  <a:t>I)</a:t>
                </a:r>
              </a:p>
              <a:p>
                <a:pPr lvl="1"/>
                <a:r>
                  <a:rPr lang="en-US" dirty="0"/>
                  <a:t>q - </a:t>
                </a:r>
                <a:r>
                  <a:rPr lang="ru-RU" dirty="0"/>
                  <a:t>порядок скользящего среднего (</a:t>
                </a:r>
                <a:r>
                  <a:rPr lang="en-US" dirty="0"/>
                  <a:t>MA)</a:t>
                </a:r>
              </a:p>
              <a:p>
                <a:r>
                  <a:rPr lang="ru-RU" b="1" dirty="0" err="1"/>
                  <a:t>Авторегрессионная</a:t>
                </a:r>
                <a:r>
                  <a:rPr lang="ru-RU" b="1" dirty="0"/>
                  <a:t> модель (</a:t>
                </a:r>
                <a:r>
                  <a:rPr lang="en-US" b="1" dirty="0"/>
                  <a:t>AR):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𝑌</m:t>
                      </m:r>
                      <m:r>
                        <a:rPr lang="en-US" i="1" dirty="0" smtClean="0">
                          <a:latin typeface="Cambria Math"/>
                        </a:rPr>
                        <m:t>(</m:t>
                      </m:r>
                      <m:r>
                        <a:rPr lang="en-US" i="1" dirty="0" smtClean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= </m:t>
                      </m:r>
                      <m:r>
                        <a:rPr lang="en-US" i="1" dirty="0">
                          <a:latin typeface="Cambria Math"/>
                        </a:rPr>
                        <m:t>𝑐</m:t>
                      </m:r>
                      <m:r>
                        <a:rPr lang="en-US" i="1" dirty="0">
                          <a:latin typeface="Cambria Math"/>
                        </a:rPr>
                        <m:t> + </m:t>
                      </m:r>
                      <m:r>
                        <a:rPr lang="el-GR" i="1" dirty="0">
                          <a:latin typeface="Cambria Math"/>
                        </a:rPr>
                        <m:t>𝜑</m:t>
                      </m:r>
                      <m:r>
                        <a:rPr lang="el-GR" i="1" dirty="0">
                          <a:latin typeface="Cambria Math"/>
                        </a:rPr>
                        <m:t>₁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−1) + </m:t>
                      </m:r>
                      <m:r>
                        <a:rPr lang="el-GR" i="1" dirty="0">
                          <a:latin typeface="Cambria Math"/>
                        </a:rPr>
                        <m:t>𝜑</m:t>
                      </m:r>
                      <m:r>
                        <a:rPr lang="el-GR" i="1" dirty="0">
                          <a:latin typeface="Cambria Math"/>
                        </a:rPr>
                        <m:t>₂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−2) + … + </m:t>
                      </m:r>
                      <m:r>
                        <a:rPr lang="el-GR" i="1" dirty="0">
                          <a:latin typeface="Cambria Math"/>
                        </a:rPr>
                        <m:t>𝜑</m:t>
                      </m:r>
                      <m:r>
                        <a:rPr lang="el-GR" i="1" dirty="0">
                          <a:latin typeface="Cambria Math"/>
                        </a:rPr>
                        <m:t>ₚ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</m:t>
                      </m:r>
                      <m:r>
                        <a:rPr lang="en-US" i="1" dirty="0">
                          <a:latin typeface="Cambria Math"/>
                        </a:rPr>
                        <m:t>𝑝</m:t>
                      </m:r>
                      <m:r>
                        <a:rPr lang="en-US" i="1" dirty="0">
                          <a:latin typeface="Cambria Math"/>
                        </a:rPr>
                        <m:t>) + </m:t>
                      </m:r>
                      <m:r>
                        <a:rPr lang="el-GR" i="1" dirty="0">
                          <a:latin typeface="Cambria Math"/>
                        </a:rPr>
                        <m:t>𝜀</m:t>
                      </m:r>
                      <m:r>
                        <a:rPr lang="el-GR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060316"/>
                <a:ext cx="9667440" cy="5398850"/>
              </a:xfrm>
              <a:prstGeom prst="rect">
                <a:avLst/>
              </a:prstGeom>
              <a:blipFill rotWithShape="1">
                <a:blip r:embed="rId3"/>
                <a:stretch>
                  <a:fillRect l="-504" t="-564" b="-11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244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Модели временных рядов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5. Модели </a:t>
            </a:r>
            <a:r>
              <a:rPr lang="ru-RU" b="1" dirty="0"/>
              <a:t>на основе машинного обучения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Регрессионные модели (линейная, полиномиальная)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Метод опорных векторов (SVR)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Нейронные сети (LSTM, GRU)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Ансамбли моделей (градиентный </a:t>
            </a:r>
            <a:r>
              <a:rPr lang="ru-RU" dirty="0" err="1"/>
              <a:t>бустинг</a:t>
            </a:r>
            <a:r>
              <a:rPr lang="ru-RU" dirty="0"/>
              <a:t>, случайный лес)</a:t>
            </a:r>
          </a:p>
        </p:txBody>
      </p:sp>
    </p:spTree>
    <p:extLst>
      <p:ext uri="{BB962C8B-B14F-4D97-AF65-F5344CB8AC3E}">
        <p14:creationId xmlns:p14="http://schemas.microsoft.com/office/powerpoint/2010/main" val="169166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Порядок анализа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b="1" dirty="0"/>
              <a:t>Предобработка данных</a:t>
            </a:r>
            <a:r>
              <a:rPr lang="ru-RU" dirty="0"/>
              <a:t>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Обработка пропусков (интерполяция, заполнение средним)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Нормализация/стандартизация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Преобразования (логарифмирование, дифференцирование)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b="1" dirty="0"/>
              <a:t>Выбор горизонта прогнозирования</a:t>
            </a:r>
            <a:r>
              <a:rPr lang="ru-RU" dirty="0"/>
              <a:t>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Краткосрочные прогнозы (1-7 дней)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Среднесрочные (1-12 месяцев)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Долгосрочные (&gt;1 года)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b="1" dirty="0" smtClean="0"/>
              <a:t>Кросс-</a:t>
            </a:r>
            <a:r>
              <a:rPr lang="ru-RU" b="1" dirty="0" err="1" smtClean="0"/>
              <a:t>валидация</a:t>
            </a:r>
            <a:r>
              <a:rPr lang="ru-RU" b="1" dirty="0" smtClean="0"/>
              <a:t> </a:t>
            </a:r>
            <a:r>
              <a:rPr lang="ru-RU" b="1" dirty="0"/>
              <a:t>для временных рядов</a:t>
            </a:r>
            <a:r>
              <a:rPr lang="ru-RU" dirty="0"/>
              <a:t>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Метод скользящего окна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Метод расширяющегося окна</a:t>
            </a:r>
          </a:p>
        </p:txBody>
      </p:sp>
    </p:spTree>
    <p:extLst>
      <p:ext uri="{BB962C8B-B14F-4D97-AF65-F5344CB8AC3E}">
        <p14:creationId xmlns:p14="http://schemas.microsoft.com/office/powerpoint/2010/main" val="288278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Порядок анализа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Современные тенденции в прогнозировании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Использование гибридных моделей (комбинация статистических подходов и ML)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Применение глубокого обучения (LSTM, </a:t>
            </a:r>
            <a:r>
              <a:rPr lang="ru-RU" dirty="0" err="1"/>
              <a:t>Transformer</a:t>
            </a:r>
            <a:r>
              <a:rPr lang="ru-RU" dirty="0"/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Прогнозирование в реальном времени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Интеграция внешних факторов (погода, события)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Прогнозирование интервалов (а не точечных значений)</a:t>
            </a:r>
          </a:p>
        </p:txBody>
      </p:sp>
    </p:spTree>
    <p:extLst>
      <p:ext uri="{BB962C8B-B14F-4D97-AF65-F5344CB8AC3E}">
        <p14:creationId xmlns:p14="http://schemas.microsoft.com/office/powerpoint/2010/main" val="189561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Современные интеллектуальные методы прогнозирования временных рядов сочетают достижения искусственного интеллекта, машинного обучения и классической статистики. Эти подходы особенно эффективны для сложных, нелинейных и нестационарных рядов с шумами и аномалиями</a:t>
            </a:r>
            <a:r>
              <a:rPr lang="ru-RU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b="1" dirty="0"/>
              <a:t>Нейронные сети для временных рядов</a:t>
            </a:r>
          </a:p>
          <a:p>
            <a:pPr>
              <a:lnSpc>
                <a:spcPct val="150000"/>
              </a:lnSpc>
            </a:pPr>
            <a:r>
              <a:rPr lang="ru-RU" dirty="0"/>
              <a:t>Рекуррентные нейронные сети (RNN)</a:t>
            </a:r>
          </a:p>
          <a:p>
            <a:pPr>
              <a:lnSpc>
                <a:spcPct val="150000"/>
              </a:lnSpc>
            </a:pPr>
            <a:r>
              <a:rPr lang="ru-RU" dirty="0"/>
              <a:t>Особенность RNN - наличие "памяти" о предыдущих состояниях: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000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Гибридные модели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Например, комбинация </a:t>
            </a:r>
            <a:r>
              <a:rPr lang="ru-RU" dirty="0"/>
              <a:t>ARIMA и нейронных </a:t>
            </a:r>
            <a:r>
              <a:rPr lang="ru-RU" dirty="0" smtClean="0"/>
              <a:t>сетей:</a:t>
            </a:r>
            <a:endParaRPr lang="ru-RU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ARIMA обрабатывает линейные компоненты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err="1"/>
              <a:t>Нейросеть</a:t>
            </a:r>
            <a:r>
              <a:rPr lang="ru-RU" dirty="0"/>
              <a:t> моделирует нелинейные </a:t>
            </a:r>
            <a:r>
              <a:rPr lang="ru-RU" dirty="0" smtClean="0"/>
              <a:t>остатки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i="1" dirty="0">
                <a:solidFill>
                  <a:srgbClr val="8C8C8C"/>
                </a:solidFill>
                <a:latin typeface="JetBrains Mono"/>
              </a:rPr>
              <a:t># Этап 1: </a:t>
            </a:r>
            <a:r>
              <a:rPr lang="en-US" i="1" dirty="0">
                <a:solidFill>
                  <a:srgbClr val="8C8C8C"/>
                </a:solidFill>
                <a:latin typeface="JetBrains Mono"/>
              </a:rPr>
              <a:t>ARIMA</a:t>
            </a:r>
            <a:br>
              <a:rPr lang="en-US" i="1" dirty="0">
                <a:solidFill>
                  <a:srgbClr val="8C8C8C"/>
                </a:solidFill>
                <a:latin typeface="JetBrains Mono"/>
              </a:rPr>
            </a:br>
            <a:r>
              <a:rPr lang="en-US" dirty="0" err="1">
                <a:solidFill>
                  <a:srgbClr val="080808"/>
                </a:solidFill>
                <a:latin typeface="JetBrains Mono"/>
              </a:rPr>
              <a:t>arima_pred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dirty="0" err="1">
                <a:solidFill>
                  <a:srgbClr val="080808"/>
                </a:solidFill>
                <a:latin typeface="JetBrains Mono"/>
              </a:rPr>
              <a:t>ARIMA_model.predict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dirty="0">
                <a:solidFill>
                  <a:srgbClr val="080808"/>
                </a:solidFill>
                <a:latin typeface="JetBrains Mono"/>
              </a:rPr>
            </a:br>
            <a:r>
              <a:rPr lang="en-US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dirty="0">
                <a:solidFill>
                  <a:srgbClr val="080808"/>
                </a:solidFill>
                <a:latin typeface="JetBrains Mono"/>
              </a:rPr>
            </a:br>
            <a:r>
              <a:rPr lang="en-US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i="1" dirty="0">
                <a:solidFill>
                  <a:srgbClr val="8C8C8C"/>
                </a:solidFill>
                <a:latin typeface="JetBrains Mono"/>
              </a:rPr>
              <a:t>Этап 2: </a:t>
            </a:r>
            <a:r>
              <a:rPr lang="ru-RU" i="1" dirty="0" err="1">
                <a:solidFill>
                  <a:srgbClr val="8C8C8C"/>
                </a:solidFill>
                <a:latin typeface="JetBrains Mono"/>
              </a:rPr>
              <a:t>Нейросеть</a:t>
            </a:r>
            <a:r>
              <a:rPr lang="ru-RU" i="1" dirty="0">
                <a:solidFill>
                  <a:srgbClr val="8C8C8C"/>
                </a:solidFill>
                <a:latin typeface="JetBrains Mono"/>
              </a:rPr>
              <a:t> на остатках</a:t>
            </a:r>
            <a:br>
              <a:rPr lang="ru-RU" i="1" dirty="0">
                <a:solidFill>
                  <a:srgbClr val="8C8C8C"/>
                </a:solidFill>
                <a:latin typeface="JetBrains Mono"/>
              </a:rPr>
            </a:br>
            <a:r>
              <a:rPr lang="en-US" dirty="0">
                <a:solidFill>
                  <a:srgbClr val="080808"/>
                </a:solidFill>
                <a:latin typeface="JetBrains Mono"/>
              </a:rPr>
              <a:t>residuals = </a:t>
            </a:r>
            <a:r>
              <a:rPr lang="en-US" dirty="0" err="1">
                <a:solidFill>
                  <a:srgbClr val="080808"/>
                </a:solidFill>
                <a:latin typeface="JetBrains Mono"/>
              </a:rPr>
              <a:t>y_true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 - </a:t>
            </a:r>
            <a:r>
              <a:rPr lang="en-US" dirty="0" err="1">
                <a:solidFill>
                  <a:srgbClr val="080808"/>
                </a:solidFill>
                <a:latin typeface="JetBrains Mono"/>
              </a:rPr>
              <a:t>arima_pred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dirty="0">
                <a:solidFill>
                  <a:srgbClr val="080808"/>
                </a:solidFill>
                <a:latin typeface="JetBrains Mono"/>
              </a:rPr>
            </a:br>
            <a:r>
              <a:rPr lang="en-US" dirty="0" err="1">
                <a:solidFill>
                  <a:srgbClr val="080808"/>
                </a:solidFill>
                <a:latin typeface="JetBrains Mono"/>
              </a:rPr>
              <a:t>nn_model.fit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(X, residuals)</a:t>
            </a:r>
            <a:br>
              <a:rPr lang="en-US" dirty="0">
                <a:solidFill>
                  <a:srgbClr val="080808"/>
                </a:solidFill>
                <a:latin typeface="JetBrains Mono"/>
              </a:rPr>
            </a:br>
            <a:r>
              <a:rPr lang="en-US" dirty="0" err="1">
                <a:solidFill>
                  <a:srgbClr val="080808"/>
                </a:solidFill>
                <a:latin typeface="JetBrains Mono"/>
              </a:rPr>
              <a:t>final_pred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dirty="0" err="1">
                <a:solidFill>
                  <a:srgbClr val="080808"/>
                </a:solidFill>
                <a:latin typeface="JetBrains Mono"/>
              </a:rPr>
              <a:t>arima_pred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 + </a:t>
            </a:r>
            <a:r>
              <a:rPr lang="en-US" dirty="0" err="1">
                <a:solidFill>
                  <a:srgbClr val="080808"/>
                </a:solidFill>
                <a:latin typeface="JetBrains Mono"/>
              </a:rPr>
              <a:t>nn_model.predict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dirty="0" err="1">
                <a:solidFill>
                  <a:srgbClr val="080808"/>
                </a:solidFill>
                <a:latin typeface="JetBrains Mono"/>
              </a:rPr>
              <a:t>X_new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790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6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tensorflow.keras.models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Sequential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tensorflow.keras.layers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LSTM, Dense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Подготовка данных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n_steps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12</a:t>
            </a:r>
            <a:br>
              <a:rPr lang="en-US" sz="1600" dirty="0">
                <a:solidFill>
                  <a:srgbClr val="1750EB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X, y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prepare_data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(series,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n_steps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Модель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model = Sequential([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LSTM(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50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activation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600" dirty="0" err="1">
                <a:solidFill>
                  <a:srgbClr val="067D17"/>
                </a:solidFill>
                <a:latin typeface="JetBrains Mono"/>
              </a:rPr>
              <a:t>relu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 err="1">
                <a:solidFill>
                  <a:srgbClr val="660099"/>
                </a:solidFill>
                <a:latin typeface="JetBrains Mono"/>
              </a:rPr>
              <a:t>input_shape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=(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n_steps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)),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Dense(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model.compile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optimizer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600" dirty="0" err="1">
                <a:solidFill>
                  <a:srgbClr val="067D17"/>
                </a:solidFill>
                <a:latin typeface="JetBrains Mono"/>
              </a:rPr>
              <a:t>adam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loss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600" dirty="0" err="1">
                <a:solidFill>
                  <a:srgbClr val="067D17"/>
                </a:solidFill>
                <a:latin typeface="JetBrains Mono"/>
              </a:rPr>
              <a:t>mse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Обучение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model.fit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(X, y,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epochs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200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verbose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Прогноз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x_input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array([...])  </a:t>
            </a: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последние </a:t>
            </a:r>
            <a:r>
              <a:rPr lang="en-US" sz="1600" i="1" dirty="0" err="1">
                <a:solidFill>
                  <a:srgbClr val="8C8C8C"/>
                </a:solidFill>
                <a:latin typeface="JetBrains Mono"/>
              </a:rPr>
              <a:t>n_steps</a:t>
            </a: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значений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x_input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x_input.reshape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((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n_steps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yhat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model.predict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x_input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7624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dirty="0"/>
              <a:t>Нечеткие системы прогнозирования временных рядов основаны на теории нечетких множеств </a:t>
            </a:r>
            <a:r>
              <a:rPr lang="ru-RU" sz="1600" dirty="0" err="1"/>
              <a:t>Лотфи</a:t>
            </a:r>
            <a:r>
              <a:rPr lang="ru-RU" sz="1600" dirty="0"/>
              <a:t> Заде (1965) и особенно эффективны для: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Ситуаций с неполными или нечеткими входными данными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Сложных нелинейных систем без точных аналитических моделей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Систем с субъективными экспертными </a:t>
            </a:r>
            <a:r>
              <a:rPr lang="ru-RU" sz="1600" dirty="0" smtClean="0"/>
              <a:t>знаниями</a:t>
            </a:r>
            <a:endParaRPr lang="en-US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Нечеткие множества характеризуются </a:t>
            </a:r>
            <a:r>
              <a:rPr lang="ru-RU" sz="1600" dirty="0"/>
              <a:t>функцией принадлежности μ(x) ∈ [0,1], где:</a:t>
            </a:r>
          </a:p>
          <a:p>
            <a:pPr lvl="1"/>
            <a:r>
              <a:rPr lang="ru-RU" sz="1600" dirty="0"/>
              <a:t>0 - полное отсутствие принадлежности</a:t>
            </a:r>
          </a:p>
          <a:p>
            <a:pPr lvl="1"/>
            <a:r>
              <a:rPr lang="ru-RU" sz="1600" dirty="0"/>
              <a:t>1 - полная принадлежность</a:t>
            </a:r>
          </a:p>
          <a:p>
            <a:endParaRPr lang="ru-RU" sz="1600" dirty="0" smtClean="0"/>
          </a:p>
          <a:p>
            <a:r>
              <a:rPr lang="ru-RU" sz="1600" dirty="0" smtClean="0"/>
              <a:t>Примеры лингвистических </a:t>
            </a:r>
            <a:r>
              <a:rPr lang="ru-RU" sz="1600" dirty="0" smtClean="0"/>
              <a:t>переменны</a:t>
            </a:r>
            <a:r>
              <a:rPr lang="ru-RU" sz="1600" dirty="0"/>
              <a:t>х</a:t>
            </a:r>
            <a:r>
              <a:rPr lang="ru-RU" sz="1600" dirty="0" smtClean="0"/>
              <a:t> </a:t>
            </a:r>
            <a:r>
              <a:rPr lang="ru-RU" sz="1600" dirty="0" smtClean="0"/>
              <a:t>для </a:t>
            </a:r>
            <a:r>
              <a:rPr lang="ru-RU" sz="1600" dirty="0"/>
              <a:t>температуры:</a:t>
            </a:r>
          </a:p>
          <a:p>
            <a:pPr lvl="1"/>
            <a:r>
              <a:rPr lang="ru-RU" sz="1600" dirty="0"/>
              <a:t>"Низкая</a:t>
            </a:r>
            <a:r>
              <a:rPr lang="ru-RU" sz="1600" dirty="0" smtClean="0"/>
              <a:t>"</a:t>
            </a:r>
            <a:endParaRPr lang="ru-RU" sz="1600" dirty="0"/>
          </a:p>
          <a:p>
            <a:pPr lvl="1"/>
            <a:r>
              <a:rPr lang="ru-RU" sz="1600" dirty="0"/>
              <a:t>"Средняя</a:t>
            </a:r>
            <a:r>
              <a:rPr lang="ru-RU" sz="1600" dirty="0" smtClean="0"/>
              <a:t>"</a:t>
            </a:r>
            <a:endParaRPr lang="ru-RU" sz="1600" dirty="0"/>
          </a:p>
          <a:p>
            <a:pPr lvl="1"/>
            <a:r>
              <a:rPr lang="ru-RU" sz="1600" dirty="0"/>
              <a:t>"Высокая</a:t>
            </a:r>
            <a:r>
              <a:rPr lang="ru-RU" sz="1600" dirty="0" smtClean="0"/>
              <a:t>"</a:t>
            </a:r>
            <a:endParaRPr lang="ru-RU" sz="1600" dirty="0"/>
          </a:p>
          <a:p>
            <a:r>
              <a:rPr lang="ru-RU" sz="1600" dirty="0" smtClean="0"/>
              <a:t>Нечеткие правила могут быть выражены так:</a:t>
            </a:r>
            <a:endParaRPr lang="ru-RU" sz="1600" dirty="0"/>
          </a:p>
          <a:p>
            <a:r>
              <a:rPr lang="ru-RU" sz="1600" dirty="0" smtClean="0"/>
              <a:t>"ЕСЛИ-ТО":</a:t>
            </a:r>
            <a:endParaRPr lang="en-US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ЕСЛИ </a:t>
            </a:r>
            <a:r>
              <a:rPr lang="ru-RU" sz="1600" dirty="0"/>
              <a:t>X есть A И Y есть B, ТО Z есть </a:t>
            </a:r>
            <a:r>
              <a:rPr lang="ru-RU" sz="1600" dirty="0" smtClean="0"/>
              <a:t>C</a:t>
            </a:r>
            <a:endParaRPr lang="en-US" sz="1600" dirty="0" smtClean="0"/>
          </a:p>
          <a:p>
            <a:endParaRPr lang="en-US" sz="1600" dirty="0"/>
          </a:p>
          <a:p>
            <a:r>
              <a:rPr lang="ru-RU" sz="1600" dirty="0"/>
              <a:t>где A, B, C - нечеткие множества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4737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b="1" dirty="0"/>
              <a:t>Модель </a:t>
            </a:r>
            <a:r>
              <a:rPr lang="ru-RU" sz="1600" b="1" dirty="0" err="1"/>
              <a:t>Такаги-Сугено</a:t>
            </a:r>
            <a:r>
              <a:rPr lang="ru-RU" sz="1600" b="1" dirty="0"/>
              <a:t> (</a:t>
            </a:r>
            <a:r>
              <a:rPr lang="ru-RU" sz="1600" b="1" dirty="0" err="1"/>
              <a:t>Takagi-Sugeno</a:t>
            </a:r>
            <a:r>
              <a:rPr lang="ru-RU" sz="1600" b="1" dirty="0"/>
              <a:t>)</a:t>
            </a:r>
          </a:p>
          <a:p>
            <a:r>
              <a:rPr lang="ru-RU" sz="1600" dirty="0"/>
              <a:t>Отличается от классической нечеткой модели тем, что вывод представляет собой функцию входных переменных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2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skfuzzy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control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ctrl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numpy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np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Определение лингвистических переменных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temperature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ctrl.Antecedent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np.arange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41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'temperature'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demand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ctrl.Consequent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np.arange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101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'demand'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Функции принадлежности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temperature[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'low'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temperature.universe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[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20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temperature[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'medium'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temperature.universe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[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20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30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temperature[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'high'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temperature.universe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[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20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40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40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Правила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rule1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ctrl.Rule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(temperature[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'low'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], demand[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'decrease'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rule2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ctrl.Rule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(temperature[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'medium'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], demand[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'stable'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rule3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ctrl.Rule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(temperature[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'high'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], demand[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'increase'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Создание системы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demand_ctrl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ctrl.ControlSystem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([rule1, rule2, rule3])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demand_sim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ctrl.ControlSystemSimulation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demand_ctrl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Прогнозирование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demand_sim.input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'temperature'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 =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25</a:t>
            </a:r>
            <a:br>
              <a:rPr lang="en-US" sz="1200" dirty="0">
                <a:solidFill>
                  <a:srgbClr val="1750EB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demand_sim.compute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demand_sim.output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'demand'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8479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b="1" dirty="0"/>
              <a:t>Гибридные </a:t>
            </a:r>
            <a:r>
              <a:rPr lang="ru-RU" sz="1600" b="1" dirty="0" err="1"/>
              <a:t>нейро</a:t>
            </a:r>
            <a:r>
              <a:rPr lang="ru-RU" sz="1600" b="1" dirty="0"/>
              <a:t>-нечеткие системы</a:t>
            </a:r>
          </a:p>
          <a:p>
            <a:r>
              <a:rPr lang="ru-RU" sz="1600" dirty="0" smtClean="0"/>
              <a:t>Отличается </a:t>
            </a:r>
            <a:r>
              <a:rPr lang="ru-RU" sz="1600" dirty="0"/>
              <a:t>от классической нечеткой модели тем, что вывод представляет собой функцию входных переменных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ru-RU" sz="1600" dirty="0"/>
              <a:t>Комбинируют:</a:t>
            </a:r>
          </a:p>
          <a:p>
            <a:r>
              <a:rPr lang="ru-RU" sz="1600" dirty="0"/>
              <a:t>Способность </a:t>
            </a:r>
            <a:r>
              <a:rPr lang="ru-RU" sz="1600" dirty="0" err="1"/>
              <a:t>нейросетей</a:t>
            </a:r>
            <a:r>
              <a:rPr lang="ru-RU" sz="1600" dirty="0"/>
              <a:t> к обучению</a:t>
            </a:r>
          </a:p>
          <a:p>
            <a:r>
              <a:rPr lang="ru-RU" sz="1600" dirty="0"/>
              <a:t>Интерпретируемость нечетких </a:t>
            </a:r>
            <a:r>
              <a:rPr lang="ru-RU" sz="1600" dirty="0" smtClean="0"/>
              <a:t>систем</a:t>
            </a:r>
            <a:endParaRPr lang="en-US" sz="1600" dirty="0" smtClean="0"/>
          </a:p>
          <a:p>
            <a:endParaRPr lang="ru-RU" sz="1600" dirty="0"/>
          </a:p>
          <a:p>
            <a:r>
              <a:rPr lang="ru-RU" sz="1600" b="1" dirty="0"/>
              <a:t>ANFIS (</a:t>
            </a:r>
            <a:r>
              <a:rPr lang="ru-RU" sz="1600" b="1" dirty="0" err="1"/>
              <a:t>Adaptive</a:t>
            </a:r>
            <a:r>
              <a:rPr lang="ru-RU" sz="1600" b="1" dirty="0"/>
              <a:t> </a:t>
            </a:r>
            <a:r>
              <a:rPr lang="ru-RU" sz="1600" b="1" dirty="0" err="1"/>
              <a:t>Neuro-Fuzzy</a:t>
            </a:r>
            <a:r>
              <a:rPr lang="ru-RU" sz="1600" b="1" dirty="0"/>
              <a:t> </a:t>
            </a:r>
            <a:r>
              <a:rPr lang="ru-RU" sz="1600" b="1" dirty="0" err="1"/>
              <a:t>Inference</a:t>
            </a:r>
            <a:r>
              <a:rPr lang="ru-RU" sz="1600" b="1" dirty="0"/>
              <a:t> </a:t>
            </a:r>
            <a:r>
              <a:rPr lang="ru-RU" sz="1600" b="1" dirty="0" err="1"/>
              <a:t>System</a:t>
            </a:r>
            <a:r>
              <a:rPr lang="ru-RU" sz="1600" b="1" dirty="0"/>
              <a:t>)</a:t>
            </a:r>
            <a:r>
              <a:rPr lang="ru-RU" sz="1600" dirty="0"/>
              <a:t> - популярная архитектура:</a:t>
            </a:r>
          </a:p>
          <a:p>
            <a:r>
              <a:rPr lang="ru-RU" sz="1600" dirty="0"/>
              <a:t>Слой входных переменных</a:t>
            </a:r>
          </a:p>
          <a:p>
            <a:r>
              <a:rPr lang="ru-RU" sz="1600" dirty="0"/>
              <a:t>Слой </a:t>
            </a:r>
            <a:r>
              <a:rPr lang="ru-RU" sz="1600" dirty="0" err="1"/>
              <a:t>фаззификации</a:t>
            </a:r>
            <a:endParaRPr lang="ru-RU" sz="1600" dirty="0"/>
          </a:p>
          <a:p>
            <a:r>
              <a:rPr lang="ru-RU" sz="1600" dirty="0"/>
              <a:t>Слой правил</a:t>
            </a:r>
          </a:p>
          <a:p>
            <a:r>
              <a:rPr lang="ru-RU" sz="1600" dirty="0"/>
              <a:t>Слой нормализации</a:t>
            </a:r>
          </a:p>
          <a:p>
            <a:r>
              <a:rPr lang="ru-RU" sz="1600" dirty="0"/>
              <a:t>Слой </a:t>
            </a:r>
            <a:r>
              <a:rPr lang="ru-RU" sz="1600" dirty="0" err="1" smtClean="0"/>
              <a:t>дефаззификации</a:t>
            </a:r>
            <a:endParaRPr lang="en-US" sz="1600" dirty="0" smtClean="0"/>
          </a:p>
          <a:p>
            <a:endParaRPr lang="en-US" sz="1600" dirty="0" smtClean="0">
              <a:solidFill>
                <a:srgbClr val="0033B3"/>
              </a:solidFill>
              <a:latin typeface="JetBrains Mono"/>
            </a:endParaRPr>
          </a:p>
          <a:p>
            <a:r>
              <a:rPr lang="en-US" sz="1600" dirty="0" smtClean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anfis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Определение модели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model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anfis.ANFIS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660099"/>
                </a:solidFill>
                <a:latin typeface="JetBrains Mono"/>
              </a:rPr>
              <a:t>n_inputs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3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 err="1">
                <a:solidFill>
                  <a:srgbClr val="660099"/>
                </a:solidFill>
                <a:latin typeface="JetBrains Mono"/>
              </a:rPr>
              <a:t>n_rules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5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Обучение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model.fit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X_train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y_train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epochs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100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Прогнозирование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y_pred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model.predict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X_test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6902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060316"/>
                <a:ext cx="9667440" cy="53988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r>
                  <a:rPr lang="ru-RU" sz="1600" b="1" dirty="0" smtClean="0"/>
                  <a:t>Модель </a:t>
                </a:r>
                <a:r>
                  <a:rPr lang="ru-RU" sz="1600" b="1" dirty="0" err="1" smtClean="0"/>
                  <a:t>Сонга-Чиссома</a:t>
                </a:r>
                <a:endParaRPr lang="ru-RU" sz="1600" b="1" dirty="0" smtClean="0"/>
              </a:p>
              <a:p>
                <a:endParaRPr lang="ru-RU" sz="16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/>
                        </a:rPr>
                        <m:t>𝑦</m:t>
                      </m:r>
                      <m:r>
                        <a:rPr lang="en-US" sz="1600" i="1" dirty="0" smtClean="0">
                          <a:latin typeface="Cambria Math"/>
                        </a:rPr>
                        <m:t>(</m:t>
                      </m:r>
                      <m:r>
                        <a:rPr lang="en-US" sz="1600" i="1" dirty="0" smtClean="0">
                          <a:latin typeface="Cambria Math"/>
                        </a:rPr>
                        <m:t>𝑡</m:t>
                      </m:r>
                      <m:r>
                        <a:rPr lang="en-US" sz="1600" i="1" dirty="0" smtClean="0">
                          <a:latin typeface="Cambria Math"/>
                        </a:rPr>
                        <m:t>) = </m:t>
                      </m:r>
                      <m:sSub>
                        <m:sSubPr>
                          <m:ctrlPr>
                            <a:rPr lang="en-US" sz="1600" i="1" dirty="0" err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 dirty="0" err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sz="1600" i="1" dirty="0" err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1600" i="1" dirty="0">
                          <a:latin typeface="Cambria Math"/>
                        </a:rPr>
                        <m:t> → </m:t>
                      </m:r>
                      <m:r>
                        <a:rPr lang="en-US" sz="1600" i="1" dirty="0">
                          <a:latin typeface="Cambria Math"/>
                        </a:rPr>
                        <m:t>𝑦</m:t>
                      </m:r>
                      <m:r>
                        <a:rPr lang="en-US" sz="1600" i="1" dirty="0">
                          <a:latin typeface="Cambria Math"/>
                        </a:rPr>
                        <m:t>(</m:t>
                      </m:r>
                      <m:r>
                        <a:rPr lang="en-US" sz="1600" i="1" dirty="0">
                          <a:latin typeface="Cambria Math"/>
                        </a:rPr>
                        <m:t>𝑡</m:t>
                      </m:r>
                      <m:r>
                        <a:rPr lang="en-US" sz="1600" i="1" dirty="0">
                          <a:latin typeface="Cambria Math"/>
                        </a:rPr>
                        <m:t>+1) = </m:t>
                      </m:r>
                      <m:sSub>
                        <m:sSubPr>
                          <m:ctrlPr>
                            <a:rPr lang="en-US" sz="1600" i="1" dirty="0" err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 dirty="0" err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sz="1600" i="1" dirty="0" err="1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ru-RU" sz="1600" dirty="0" smtClean="0"/>
              </a:p>
              <a:p>
                <a:r>
                  <a:rPr lang="ru-RU" sz="1600" dirty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1600" i="1" dirty="0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160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ru-RU" sz="1600" i="1" dirty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1600" i="1" dirty="0" err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1600" i="1" dirty="0" err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1600" i="1" dirty="0" err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ru-RU" sz="16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ru-RU" sz="1600" dirty="0"/>
                  <a:t>- нечеткие множества</a:t>
                </a:r>
              </a:p>
              <a:p>
                <a:endParaRPr lang="ru-RU" sz="1600" b="1" dirty="0" smtClean="0"/>
              </a:p>
              <a:p>
                <a:pPr lvl="3"/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numpy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np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skfuzzy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fuzz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from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skfuzzy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control </a:t>
                </a:r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ctrl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i="1" dirty="0" smtClean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  <a:t>Определение переменных</a:t>
                </a:r>
                <a:b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load =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ctrl.Antecedent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np.arange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101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 err="1">
                    <a:solidFill>
                      <a:srgbClr val="067D17"/>
                    </a:solidFill>
                    <a:latin typeface="JetBrains Mono"/>
                  </a:rPr>
                  <a:t>current_load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trend =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ctrl.Antecedent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np.arange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(-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10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11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'trend'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next_load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=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ctrl.Consequent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np.arange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101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 err="1">
                    <a:solidFill>
                      <a:srgbClr val="067D17"/>
                    </a:solidFill>
                    <a:latin typeface="JetBrains Mono"/>
                  </a:rPr>
                  <a:t>next_load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i="1" dirty="0" smtClean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  <a:t>Автоматическая генерация функций принадлежности</a:t>
                </a:r>
                <a:b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load.automf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3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660099"/>
                    </a:solidFill>
                    <a:latin typeface="JetBrains Mono"/>
                  </a:rPr>
                  <a:t>names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=[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'low'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'medium'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'high'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trend.automf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3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660099"/>
                    </a:solidFill>
                    <a:latin typeface="JetBrains Mono"/>
                  </a:rPr>
                  <a:t>names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=[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'decreasing'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'stable'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'increasing'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i="1" dirty="0" smtClean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  <a:t>Создание правил</a:t>
                </a:r>
                <a:b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rules = [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  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ctrl.Rule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(load[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'low'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 &amp; trend[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'increasing'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],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next_load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'medium'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]),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  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ctrl.Rule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(load[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'medium'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 &amp; trend[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'stable'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],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next_load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'medium'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]),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  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ctrl.Rule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(load[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'high'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 &amp; trend[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'decreasing'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],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next_load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'medium'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i="1" dirty="0" smtClean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  <a:t>Создание системы</a:t>
                </a:r>
                <a:b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load_system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=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ctrl.ControlSystem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(rules)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load_simulator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=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ctrl.ControlSystemSimulation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load_system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i="1" dirty="0" smtClean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  <a:t>Пример прогноза</a:t>
                </a:r>
                <a:b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load_simulator.input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 err="1">
                    <a:solidFill>
                      <a:srgbClr val="067D17"/>
                    </a:solidFill>
                    <a:latin typeface="JetBrains Mono"/>
                  </a:rPr>
                  <a:t>current_load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 =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65</a:t>
                </a:r>
                <a:br>
                  <a:rPr lang="en-US" sz="1200" dirty="0">
                    <a:solidFill>
                      <a:srgbClr val="1750EB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load_simulator.input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'trend'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 =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2</a:t>
                </a:r>
                <a:br>
                  <a:rPr lang="en-US" sz="1200" dirty="0">
                    <a:solidFill>
                      <a:srgbClr val="1750EB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load_simulator.compute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00080"/>
                    </a:solidFill>
                    <a:latin typeface="JetBrains Mono"/>
                  </a:rPr>
                  <a:t>print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"</a:t>
                </a:r>
                <a:r>
                  <a:rPr lang="ru-RU" sz="1200" dirty="0">
                    <a:solidFill>
                      <a:srgbClr val="067D17"/>
                    </a:solidFill>
                    <a:latin typeface="JetBrains Mono"/>
                  </a:rPr>
                  <a:t>Прогнозируемая нагрузка:"</a:t>
                </a:r>
                <a:r>
                  <a:rPr lang="ru-RU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load_simulator.output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 err="1">
                    <a:solidFill>
                      <a:srgbClr val="067D17"/>
                    </a:solidFill>
                    <a:latin typeface="JetBrains Mono"/>
                  </a:rPr>
                  <a:t>next_load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</a:p>
              <a:p>
                <a:endParaRPr lang="ru-RU" sz="1600" dirty="0"/>
              </a:p>
              <a:p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060316"/>
                <a:ext cx="9667440" cy="5398850"/>
              </a:xfrm>
              <a:prstGeom prst="rect">
                <a:avLst/>
              </a:prstGeom>
              <a:blipFill rotWithShape="1">
                <a:blip r:embed="rId3"/>
                <a:stretch>
                  <a:fillRect l="-315" t="-339" b="-104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216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b="1" dirty="0"/>
              <a:t>Методика нечеткого прогнозирования временных </a:t>
            </a:r>
            <a:r>
              <a:rPr lang="ru-RU" sz="1600" b="1" dirty="0" smtClean="0"/>
              <a:t>рядов</a:t>
            </a:r>
            <a:endParaRPr lang="en-US" sz="1600" b="1" dirty="0" smtClean="0"/>
          </a:p>
          <a:p>
            <a:r>
              <a:rPr lang="ru-RU" sz="1600" dirty="0"/>
              <a:t>1. </a:t>
            </a:r>
            <a:r>
              <a:rPr lang="ru-RU" sz="1600" dirty="0" err="1"/>
              <a:t>Фаззификация</a:t>
            </a:r>
            <a:r>
              <a:rPr lang="ru-RU" sz="1600" dirty="0"/>
              <a:t> временного ряда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Преобразование числовых значений в лингвистические переменные: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Определение универсального множества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Разбиение на интервалы (</a:t>
            </a:r>
            <a:r>
              <a:rPr lang="ru-RU" sz="1600" dirty="0" err="1"/>
              <a:t>фаззификация</a:t>
            </a:r>
            <a:r>
              <a:rPr lang="ru-RU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Построение функций принадлежности</a:t>
            </a:r>
          </a:p>
          <a:p>
            <a:r>
              <a:rPr lang="ru-RU" sz="1600" dirty="0"/>
              <a:t>Методы </a:t>
            </a:r>
            <a:r>
              <a:rPr lang="ru-RU" sz="1600" dirty="0" err="1"/>
              <a:t>фаззификации</a:t>
            </a:r>
            <a:r>
              <a:rPr lang="ru-RU" sz="16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Равномерное разбиение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Кластеризация (FCM, k-</a:t>
            </a:r>
            <a:r>
              <a:rPr lang="ru-RU" sz="1600" dirty="0" err="1"/>
              <a:t>means</a:t>
            </a:r>
            <a:r>
              <a:rPr lang="ru-RU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Эволюционные алгоритмы</a:t>
            </a:r>
          </a:p>
          <a:p>
            <a:r>
              <a:rPr lang="ru-RU" sz="1600" dirty="0"/>
              <a:t>2. Построение нечетких отношений</a:t>
            </a:r>
          </a:p>
          <a:p>
            <a:r>
              <a:rPr lang="ru-RU" sz="1600" dirty="0"/>
              <a:t>Определение правил вида:</a:t>
            </a:r>
          </a:p>
          <a:p>
            <a:r>
              <a:rPr lang="ru-RU" sz="1600" dirty="0" smtClean="0"/>
              <a:t>ЕСЛИ </a:t>
            </a:r>
            <a:r>
              <a:rPr lang="ru-RU" sz="1600" dirty="0"/>
              <a:t>y(t-1)=A И y(t-2)=B, ТО y(t)=C</a:t>
            </a:r>
          </a:p>
          <a:p>
            <a:r>
              <a:rPr lang="ru-RU" sz="1600" dirty="0"/>
              <a:t>Способы генерации правил: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Экспертные знания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Автоматическое извлечение из данных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Гибридные подходы</a:t>
            </a:r>
          </a:p>
          <a:p>
            <a:r>
              <a:rPr lang="ru-RU" sz="1600" dirty="0"/>
              <a:t>3. </a:t>
            </a:r>
            <a:r>
              <a:rPr lang="ru-RU" sz="1600" dirty="0" err="1"/>
              <a:t>Дефаззификация</a:t>
            </a:r>
            <a:endParaRPr lang="ru-RU" sz="1600" dirty="0"/>
          </a:p>
          <a:p>
            <a:r>
              <a:rPr lang="ru-RU" sz="1600" dirty="0"/>
              <a:t>Преобразование нечеткого вывода в четкое число: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Метод центра тяжести (</a:t>
            </a:r>
            <a:r>
              <a:rPr lang="ru-RU" sz="1600" dirty="0" err="1"/>
              <a:t>CoG</a:t>
            </a:r>
            <a:r>
              <a:rPr lang="ru-RU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Метод среднего максимума (</a:t>
            </a:r>
            <a:r>
              <a:rPr lang="ru-RU" sz="1600" dirty="0" err="1"/>
              <a:t>MoM</a:t>
            </a:r>
            <a:r>
              <a:rPr lang="ru-RU" sz="1600" dirty="0"/>
              <a:t>)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2202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b="1" dirty="0">
                <a:solidFill>
                  <a:srgbClr val="080808"/>
                </a:solidFill>
                <a:latin typeface="JetBrains Mono"/>
              </a:rPr>
              <a:t>Прогнозирование </a:t>
            </a:r>
            <a:r>
              <a:rPr lang="ru-RU" sz="1600" b="1" dirty="0" smtClean="0">
                <a:solidFill>
                  <a:srgbClr val="080808"/>
                </a:solidFill>
                <a:latin typeface="JetBrains Mono"/>
              </a:rPr>
              <a:t>на </a:t>
            </a:r>
            <a:r>
              <a:rPr lang="ru-RU" sz="1600" b="1" dirty="0">
                <a:solidFill>
                  <a:srgbClr val="080808"/>
                </a:solidFill>
                <a:latin typeface="JetBrains Mono"/>
              </a:rPr>
              <a:t>основе нечеткой модели</a:t>
            </a:r>
            <a:endParaRPr lang="en-US" sz="1600" b="1" dirty="0">
              <a:solidFill>
                <a:srgbClr val="080808"/>
              </a:solidFill>
              <a:latin typeface="JetBrains Mono"/>
            </a:endParaRPr>
          </a:p>
          <a:p>
            <a:endParaRPr lang="ru-RU" sz="1200" dirty="0" smtClean="0">
              <a:solidFill>
                <a:srgbClr val="0033B3"/>
              </a:solidFill>
              <a:latin typeface="JetBrains Mono"/>
            </a:endParaRPr>
          </a:p>
          <a:p>
            <a:r>
              <a:rPr lang="en-US" sz="1200" dirty="0" smtClean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numpy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np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skfuzzy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fuzz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Генерируем пример временного ряда с трендом и шумом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np.random.seed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42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time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np.arange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50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data =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0.5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* time +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np.random.normal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2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size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time.shape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(time, data,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Исходный ряд'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plt.xlabel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Время'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plt.ylabel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Значение'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Предположим, что мы используем 1 задержку (предыдущий момент времени)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# Создаем массив входных данных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data[:-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target_data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data[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Определим диапазон для входных данных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x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np.linspace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100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Создаем нечеткие множества для входных данных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low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(x, [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medium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(x, [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high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(x, [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endParaRPr lang="en-US" sz="1200" dirty="0">
              <a:solidFill>
                <a:srgbClr val="080808"/>
              </a:solidFill>
              <a:latin typeface="JetBrains Mono"/>
            </a:endParaRPr>
          </a:p>
        </p:txBody>
      </p:sp>
    </p:spTree>
    <p:extLst>
      <p:ext uri="{BB962C8B-B14F-4D97-AF65-F5344CB8AC3E}">
        <p14:creationId xmlns:p14="http://schemas.microsoft.com/office/powerpoint/2010/main" val="143519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Визуализируем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plt.figure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(x, low,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Низкий'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(x, medium,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Средний'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(x, high,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Высокий'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plt.title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Функции принадлежности для входных данных'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033B3"/>
                </a:solidFill>
                <a:latin typeface="JetBrains Mono"/>
              </a:rPr>
              <a:t>def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 </a:t>
            </a:r>
            <a:r>
              <a:rPr lang="en-US" sz="1200" dirty="0" err="1">
                <a:solidFill>
                  <a:srgbClr val="00627A"/>
                </a:solidFill>
                <a:latin typeface="JetBrains Mono"/>
              </a:rPr>
              <a:t>fuzzy_predict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prev_value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low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medium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high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):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Вычисляем степени принадлежности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mu_low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fuzz.interp_membership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low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prev_value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mu_medium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fuzz.interp_membership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medium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prev_value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mu_high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fuzz.interp_membership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high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prev_value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Правила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# Предположим, что прогноз — взвешенное среднее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# Для простоты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forecast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(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   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mu_low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*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target_data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 +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   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mu_medium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*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target_data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 +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   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mu_high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*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target_data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) / 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mu_low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+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mu_medium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+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mu_high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+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1e-6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избегаем деления на ноль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return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forecast</a:t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r>
              <a:rPr lang="en-US" sz="12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r>
              <a:rPr lang="en-US" sz="12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endParaRPr lang="en-US" sz="1200" dirty="0">
              <a:solidFill>
                <a:srgbClr val="080808"/>
              </a:solidFill>
              <a:latin typeface="JetBrains Mono"/>
            </a:endParaRPr>
          </a:p>
        </p:txBody>
      </p:sp>
    </p:spTree>
    <p:extLst>
      <p:ext uri="{BB962C8B-B14F-4D97-AF65-F5344CB8AC3E}">
        <p14:creationId xmlns:p14="http://schemas.microsoft.com/office/powerpoint/2010/main" val="26760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Прогнозируем следующий ряд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predicted = []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for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in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pred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fuzzy_predict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x, low, medium, high)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predicted.append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pred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Визуализация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(time[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:],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target_data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Реальные данные'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(time[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:], predicted,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Прогноз нечеткой системы'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plt.xlabel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Время'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plt.ylabel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Значение'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plt.title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Прогнозирование с помощью нечеткой системы'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27575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080808"/>
                </a:solidFill>
                <a:latin typeface="JetBrains Mono"/>
              </a:rPr>
              <a:t>Прогнозирование тенденций на основе нечеткой модели</a:t>
            </a:r>
          </a:p>
          <a:p>
            <a:pPr lvl="2"/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numpy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np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skfuzzy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fuzz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Генерируем синтетический временной ряд с тенденцией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np.random.seed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42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time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np.arange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50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trend =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0.5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* time +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np.random.normal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2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size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time.shape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(time, trend,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Данные временного ряда'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plt.xlabel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Время'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plt.ylabel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Значение'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plt.title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Пример временного ряда'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Определение универсальных множеств для текущих значений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np.linspace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100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Нечеткие множества (термы): 'низкий', 'средний', 'высокий'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low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[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np.median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medium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[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np.median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high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[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np.median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Визуализация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plt.figure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low,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Низкий'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medium,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Средний'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high,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Высокий'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plt.title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Нечеткие множества значений'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plt.xlabel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Значение'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plt.ylabel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Принадлежность'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</a:p>
          <a:p>
            <a:endParaRPr lang="en-US" sz="1600" b="1" dirty="0">
              <a:solidFill>
                <a:srgbClr val="080808"/>
              </a:solidFill>
              <a:latin typeface="JetBrains Mono"/>
            </a:endParaRPr>
          </a:p>
        </p:txBody>
      </p:sp>
    </p:spTree>
    <p:extLst>
      <p:ext uri="{BB962C8B-B14F-4D97-AF65-F5344CB8AC3E}">
        <p14:creationId xmlns:p14="http://schemas.microsoft.com/office/powerpoint/2010/main" val="308343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400" dirty="0" err="1">
                <a:solidFill>
                  <a:srgbClr val="0033B3"/>
                </a:solidFill>
                <a:latin typeface="JetBrains Mono"/>
              </a:rPr>
              <a:t>def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 </a:t>
            </a:r>
            <a:r>
              <a:rPr lang="en-US" sz="1400" dirty="0" err="1">
                <a:solidFill>
                  <a:srgbClr val="00627A"/>
                </a:solidFill>
                <a:latin typeface="JetBrains Mono"/>
              </a:rPr>
              <a:t>fuzzy_rule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value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):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Вычисляем принадлежности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low_level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fuzz.interp_membership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low,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value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medium_level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fuzz.interp_membership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medium,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value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high_level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fuzz.interp_membership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high,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value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Определяем выводные множества для тенденции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# Для простоты, назначим вероятностные веса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decline_weight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low_level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00000"/>
                </a:solidFill>
                <a:latin typeface="JetBrains Mono"/>
              </a:rPr>
            </a:br>
            <a:r>
              <a:rPr lang="en-US" sz="1400" dirty="0">
                <a:solidFill>
                  <a:srgbClr val="000000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stable_weight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medium_level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00000"/>
                </a:solidFill>
                <a:latin typeface="JetBrains Mono"/>
              </a:rPr>
            </a:br>
            <a:r>
              <a:rPr lang="en-US" sz="1400" dirty="0">
                <a:solidFill>
                  <a:srgbClr val="000000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increase_weight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high_level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00000"/>
                </a:solidFill>
                <a:latin typeface="JetBrains Mono"/>
              </a:rPr>
            </a:br>
            <a:r>
              <a:rPr lang="en-US" sz="14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00000"/>
                </a:solidFill>
                <a:latin typeface="JetBrains Mono"/>
              </a:rPr>
            </a:br>
            <a:r>
              <a:rPr lang="en-US" sz="1400" dirty="0">
                <a:solidFill>
                  <a:srgbClr val="000000"/>
                </a:solidFill>
                <a:latin typeface="JetBrains Mono"/>
              </a:rPr>
              <a:t>   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Находим центр масс для каждого вывода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# Здесь можно применить более сложные методы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# Для примера используем простое взвешенное среднее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trend_centers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{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понижение'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: -</a:t>
            </a:r>
            <a:r>
              <a:rPr lang="ru-RU" sz="14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'стабилизация'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ru-RU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'повышение'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ru-RU" sz="14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}</a:t>
            </a:r>
            <a:br>
              <a:rPr lang="ru-RU" sz="1400" dirty="0">
                <a:solidFill>
                  <a:srgbClr val="080808"/>
                </a:solidFill>
                <a:latin typeface="JetBrains Mono"/>
              </a:rPr>
            </a:br>
            <a:r>
              <a:rPr lang="ru-RU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numerator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(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decline_weight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trend_centers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понижение'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] +</a:t>
            </a:r>
            <a:br>
              <a:rPr lang="ru-RU" sz="1400" dirty="0">
                <a:solidFill>
                  <a:srgbClr val="080808"/>
                </a:solidFill>
                <a:latin typeface="JetBrains Mono"/>
              </a:rPr>
            </a:br>
            <a:r>
              <a:rPr lang="ru-RU" sz="1400" dirty="0">
                <a:solidFill>
                  <a:srgbClr val="080808"/>
                </a:solidFill>
                <a:latin typeface="JetBrains Mono"/>
              </a:rPr>
              <a:t>             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stable_weight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trend_centers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стабилизация'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] +</a:t>
            </a:r>
            <a:br>
              <a:rPr lang="ru-RU" sz="1400" dirty="0">
                <a:solidFill>
                  <a:srgbClr val="080808"/>
                </a:solidFill>
                <a:latin typeface="JetBrains Mono"/>
              </a:rPr>
            </a:br>
            <a:r>
              <a:rPr lang="ru-RU" sz="1400" dirty="0">
                <a:solidFill>
                  <a:srgbClr val="080808"/>
                </a:solidFill>
                <a:latin typeface="JetBrains Mono"/>
              </a:rPr>
              <a:t>             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increase_weight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trend_centers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повышение'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ru-RU" sz="1400" dirty="0">
                <a:solidFill>
                  <a:srgbClr val="080808"/>
                </a:solidFill>
                <a:latin typeface="JetBrains Mono"/>
              </a:rPr>
            </a:br>
            <a:r>
              <a:rPr lang="ru-RU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denominator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decline_weight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+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stable_weight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+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increase_weight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00000"/>
                </a:solidFill>
                <a:latin typeface="JetBrains Mono"/>
              </a:rPr>
            </a:br>
            <a:r>
              <a:rPr lang="en-US" sz="1400" dirty="0">
                <a:solidFill>
                  <a:srgbClr val="000000"/>
                </a:solidFill>
                <a:latin typeface="JetBrains Mono"/>
              </a:rPr>
              <a:t>   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if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denominator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== 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: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return 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br>
              <a:rPr lang="en-US" sz="1400" dirty="0">
                <a:solidFill>
                  <a:srgbClr val="1750EB"/>
                </a:solidFill>
                <a:latin typeface="JetBrains Mono"/>
              </a:rPr>
            </a:br>
            <a:r>
              <a:rPr lang="en-US" sz="1400" dirty="0">
                <a:solidFill>
                  <a:srgbClr val="1750EB"/>
                </a:solidFill>
                <a:latin typeface="JetBrains Mono"/>
              </a:rPr>
              <a:t>   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return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numerator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/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denominator</a:t>
            </a:r>
          </a:p>
        </p:txBody>
      </p:sp>
    </p:spTree>
    <p:extLst>
      <p:ext uri="{BB962C8B-B14F-4D97-AF65-F5344CB8AC3E}">
        <p14:creationId xmlns:p14="http://schemas.microsoft.com/office/powerpoint/2010/main" val="19303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200" dirty="0">
                <a:solidFill>
                  <a:srgbClr val="080808"/>
                </a:solidFill>
              </a:rPr>
              <a:t/>
            </a:r>
            <a:br>
              <a:rPr lang="ru-RU" sz="1200" dirty="0">
                <a:solidFill>
                  <a:srgbClr val="080808"/>
                </a:solidFill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# Анализ последнего значения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last_value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trend[-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predicted_trend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fuzzy_rule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last_value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Масштабируем прогноз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# Предположим, что тенденция влияет на следующий уровень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# Можно добавить более сложную модель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next_value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last_value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+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predicted_trend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простая модель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f'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Последнее значение: </a:t>
            </a:r>
            <a:r>
              <a:rPr lang="ru-RU" sz="1200" dirty="0">
                <a:solidFill>
                  <a:srgbClr val="0037A6"/>
                </a:solidFill>
                <a:latin typeface="JetBrains Mono"/>
              </a:rPr>
              <a:t>{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last_value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: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.2f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}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f'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Прогнозируемое изменение: </a:t>
            </a:r>
            <a:r>
              <a:rPr lang="ru-RU" sz="1200" dirty="0">
                <a:solidFill>
                  <a:srgbClr val="0037A6"/>
                </a:solidFill>
                <a:latin typeface="JetBrains Mono"/>
              </a:rPr>
              <a:t>{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predicted_trend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: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.2f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}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f'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Следующее значение: </a:t>
            </a:r>
            <a:r>
              <a:rPr lang="ru-RU" sz="1200" dirty="0">
                <a:solidFill>
                  <a:srgbClr val="0037A6"/>
                </a:solidFill>
                <a:latin typeface="JetBrains Mono"/>
              </a:rPr>
              <a:t>{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next_value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: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.2f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}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endParaRPr lang="ru-RU" sz="1200" dirty="0" smtClean="0">
              <a:solidFill>
                <a:srgbClr val="080808"/>
              </a:solidFill>
              <a:latin typeface="JetBrains Mono"/>
            </a:endParaRPr>
          </a:p>
          <a:p>
            <a:endParaRPr lang="ru-RU" sz="1200" dirty="0">
              <a:solidFill>
                <a:srgbClr val="080808"/>
              </a:solidFill>
              <a:latin typeface="JetBrains Mono"/>
            </a:endParaRPr>
          </a:p>
          <a:p>
            <a:r>
              <a:rPr lang="en-US" sz="1200" dirty="0" smtClean="0">
                <a:solidFill>
                  <a:srgbClr val="080808"/>
                </a:solidFill>
                <a:latin typeface="JetBrains Mono"/>
              </a:rPr>
              <a:t>predictions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[]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current_value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trend[-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for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_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in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):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прогноз на 10 шагов вперед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trend_estimate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fuzzy_rule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current_value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current_value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current_value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+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trend_estimate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predictions.append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current_value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Визуализация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80"/>
                </a:solidFill>
                <a:latin typeface="JetBrains Mono"/>
              </a:rPr>
              <a:t>len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(trend)), trend,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Исходные данные'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80"/>
                </a:solidFill>
                <a:latin typeface="JetBrains Mono"/>
              </a:rPr>
              <a:t>len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 err="1">
                <a:solidFill>
                  <a:srgbClr val="000080"/>
                </a:solidFill>
                <a:latin typeface="JetBrains Mono"/>
              </a:rPr>
              <a:t>len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 + </a:t>
            </a:r>
            <a:r>
              <a:rPr lang="en-US" sz="1200" dirty="0" err="1">
                <a:solidFill>
                  <a:srgbClr val="000080"/>
                </a:solidFill>
                <a:latin typeface="JetBrains Mono"/>
              </a:rPr>
              <a:t>len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(predictions)), predictions,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Прогноз'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plt.xlabel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Время'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plt.ylabel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Значение'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plt.title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Прогнозирование с помощью нечеткой модели'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47186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80808"/>
                </a:solidFill>
              </a:rPr>
              <a:t>Time series data mining</a:t>
            </a:r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/>
              <a:t>Цель </a:t>
            </a:r>
            <a:r>
              <a:rPr lang="ru-RU" sz="1600" dirty="0" err="1"/>
              <a:t>Data</a:t>
            </a:r>
            <a:r>
              <a:rPr lang="ru-RU" sz="1600" dirty="0"/>
              <a:t> </a:t>
            </a:r>
            <a:r>
              <a:rPr lang="ru-RU" sz="1600" dirty="0" err="1"/>
              <a:t>Mining</a:t>
            </a:r>
            <a:r>
              <a:rPr lang="ru-RU" sz="1600" dirty="0"/>
              <a:t> временных рядов — выявить закономерности, тренды, сезонность, а также предсказывать будущие значения на основе исторических </a:t>
            </a:r>
            <a:r>
              <a:rPr lang="ru-RU" sz="1600" dirty="0" smtClean="0"/>
              <a:t>данных</a:t>
            </a:r>
            <a:r>
              <a:rPr lang="en-US" sz="1600" dirty="0"/>
              <a:t> </a:t>
            </a:r>
            <a:r>
              <a:rPr lang="en-US" sz="1600" dirty="0" smtClean="0"/>
              <a:t>+ </a:t>
            </a:r>
            <a:r>
              <a:rPr lang="ru-RU" sz="1600" dirty="0" smtClean="0"/>
              <a:t>описание закономерностей + интерпретация результатов.</a:t>
            </a:r>
            <a:endParaRPr lang="en-US" sz="1600" dirty="0" smtClean="0"/>
          </a:p>
          <a:p>
            <a:pPr algn="just">
              <a:lnSpc>
                <a:spcPct val="150000"/>
              </a:lnSpc>
            </a:pPr>
            <a:endParaRPr lang="en-US" sz="1600" b="1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rgbClr val="080808"/>
                </a:solidFill>
                <a:latin typeface="JetBrains Mono"/>
              </a:rPr>
              <a:t>База правил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((2,), (2,), (2,), (2,), (2,), (2,), (2,), (2,))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y=0.242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((0,), (0,), (0,), (0,), (0,), (0,), (0,), (0,))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y=0.630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((1,), (1,), (1,), (1,), (1,), (1,), (1,), (1,))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y=0.442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((2,), (2,), (2,), (2,), (2,), (2,), (2,), (1,))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y=0.329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Если ((1,), (2,), (2,), (2,), (2,), (2,), (2,), (2,)) то y=0.260</a:t>
            </a:r>
          </a:p>
          <a:p>
            <a:pPr algn="just"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</p:txBody>
      </p:sp>
    </p:spTree>
    <p:extLst>
      <p:ext uri="{BB962C8B-B14F-4D97-AF65-F5344CB8AC3E}">
        <p14:creationId xmlns:p14="http://schemas.microsoft.com/office/powerpoint/2010/main" val="66401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80808"/>
                </a:solidFill>
              </a:rPr>
              <a:t>Time series data mining</a:t>
            </a:r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/>
              <a:t>Цель </a:t>
            </a:r>
            <a:r>
              <a:rPr lang="ru-RU" sz="1600" dirty="0" err="1"/>
              <a:t>Data</a:t>
            </a:r>
            <a:r>
              <a:rPr lang="ru-RU" sz="1600" dirty="0"/>
              <a:t> </a:t>
            </a:r>
            <a:r>
              <a:rPr lang="ru-RU" sz="1600" dirty="0" err="1"/>
              <a:t>Mining</a:t>
            </a:r>
            <a:r>
              <a:rPr lang="ru-RU" sz="1600" dirty="0"/>
              <a:t> временных рядов — выявить закономерности, тренды, сезонность, а также предсказывать будущие значения на основе исторических </a:t>
            </a:r>
            <a:r>
              <a:rPr lang="ru-RU" sz="1600" dirty="0" smtClean="0"/>
              <a:t>данных</a:t>
            </a:r>
            <a:r>
              <a:rPr lang="en-US" sz="1600" dirty="0"/>
              <a:t> </a:t>
            </a:r>
            <a:r>
              <a:rPr lang="en-US" sz="1600" dirty="0" smtClean="0"/>
              <a:t>+ </a:t>
            </a:r>
            <a:r>
              <a:rPr lang="ru-RU" sz="1600" dirty="0" smtClean="0"/>
              <a:t>описание закономерностей + интерпретация результатов.</a:t>
            </a:r>
            <a:endParaRPr lang="en-US" sz="1600" dirty="0" smtClean="0"/>
          </a:p>
          <a:p>
            <a:pPr algn="just">
              <a:lnSpc>
                <a:spcPct val="150000"/>
              </a:lnSpc>
            </a:pPr>
            <a:endParaRPr lang="en-US" sz="1600" b="1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rgbClr val="080808"/>
                </a:solidFill>
                <a:latin typeface="JetBrains Mono"/>
              </a:rPr>
              <a:t>База правил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((2,), (2,), (2,), (2,), (2,), (2,), (2,), (2,))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y=0.242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((0,), (0,), (0,), (0,), (0,), (0,), (0,), (0,))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y=0.630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((1,), (1,), (1,), (1,), (1,), (1,), (1,), (1,))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y=0.442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((2,), (2,), (2,), (2,), (2,), (2,), (2,), (1,))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y=0.329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Если ((1,), (2,), (2,), (2,), (2,), (2,), (2,), (2,)) то y=0.260</a:t>
            </a:r>
          </a:p>
          <a:p>
            <a:pPr algn="just"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</p:txBody>
      </p:sp>
    </p:spTree>
    <p:extLst>
      <p:ext uri="{BB962C8B-B14F-4D97-AF65-F5344CB8AC3E}">
        <p14:creationId xmlns:p14="http://schemas.microsoft.com/office/powerpoint/2010/main" val="72907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40" y="1097359"/>
            <a:ext cx="8981249" cy="540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86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26" y="999918"/>
            <a:ext cx="9363336" cy="5540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793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smtClean="0"/>
              <a:t>Преимущества</a:t>
            </a:r>
            <a:r>
              <a:rPr lang="ru-RU" sz="1600" dirty="0"/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Работа с неполными и неточными данными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Возможность включения экспертных знаний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Хорошая интерпретируемость моделей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Эффективность для нелинейных систем</a:t>
            </a:r>
          </a:p>
          <a:p>
            <a:pPr>
              <a:lnSpc>
                <a:spcPct val="150000"/>
              </a:lnSpc>
            </a:pPr>
            <a:r>
              <a:rPr lang="ru-RU" sz="1600" b="1" dirty="0"/>
              <a:t>Ограничения</a:t>
            </a:r>
            <a:r>
              <a:rPr lang="ru-RU" sz="1600" dirty="0"/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Сложность определения оптимальных функций принадлежности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Проблема "проклятия размерности" при многих входах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Требовательность к экспертной настройке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Менее точны для простых линейных зависимостей</a:t>
            </a:r>
          </a:p>
        </p:txBody>
      </p:sp>
    </p:spTree>
    <p:extLst>
      <p:ext uri="{BB962C8B-B14F-4D97-AF65-F5344CB8AC3E}">
        <p14:creationId xmlns:p14="http://schemas.microsoft.com/office/powerpoint/2010/main" val="334153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845</TotalTime>
  <Words>1221</Words>
  <Application>Microsoft Office PowerPoint</Application>
  <PresentationFormat>Произвольный</PresentationFormat>
  <Paragraphs>257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приемной  кампании - 2019</dc:title>
  <dc:creator>afsafasfasfa afafaf</dc:creator>
  <cp:lastModifiedBy>user</cp:lastModifiedBy>
  <cp:revision>199</cp:revision>
  <dcterms:created xsi:type="dcterms:W3CDTF">2019-09-16T12:04:13Z</dcterms:created>
  <dcterms:modified xsi:type="dcterms:W3CDTF">2025-04-25T09:19:39Z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